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85" r:id="rId4"/>
    <p:sldId id="287" r:id="rId5"/>
    <p:sldId id="306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3" r:id="rId19"/>
    <p:sldId id="260" r:id="rId20"/>
    <p:sldId id="304" r:id="rId21"/>
    <p:sldId id="281" r:id="rId22"/>
  </p:sldIdLst>
  <p:sldSz cx="9144000" cy="5143500" type="screen16x9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5ED0"/>
    <a:srgbClr val="F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544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20856A4-BC20-4AC4-8E0B-49734D9522AD}" type="datetimeFigureOut">
              <a:rPr lang="zh-CN" altLang="en-US"/>
              <a:t>2019/10/28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3886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0C6E68D-2C34-49D8-AEBD-BAD62732611D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536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3D5EF5-9A58-43D1-A1E6-FE5232A7B104}" type="slidenum">
              <a:rPr lang="zh-CN" altLang="en-US"/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379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5" name="灯片编号占位符 3"/>
          <p:cNvSpPr txBox="1">
            <a:spLocks noGrp="1"/>
          </p:cNvSpPr>
          <p:nvPr/>
        </p:nvSpPr>
        <p:spPr bwMode="auto"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9AA640CD-D28D-4DD9-A866-8FE86F4A7C27}" type="slidenum">
              <a:rPr lang="zh-CN" altLang="en-US" sz="1200">
                <a:latin typeface="Calibri" panose="020F0502020204030204" pitchFamily="34" charset="0"/>
              </a:rPr>
              <a:t>10</a:t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584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3" name="灯片编号占位符 3"/>
          <p:cNvSpPr txBox="1">
            <a:spLocks noGrp="1"/>
          </p:cNvSpPr>
          <p:nvPr/>
        </p:nvSpPr>
        <p:spPr bwMode="auto"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AFDF3ED2-7F34-4A26-86F8-E5520952CAA7}" type="slidenum">
              <a:rPr lang="zh-CN" altLang="en-US" sz="1200">
                <a:latin typeface="Calibri" panose="020F0502020204030204" pitchFamily="34" charset="0"/>
              </a:rPr>
              <a:t>11</a:t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789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1" name="灯片编号占位符 3"/>
          <p:cNvSpPr txBox="1">
            <a:spLocks noGrp="1"/>
          </p:cNvSpPr>
          <p:nvPr/>
        </p:nvSpPr>
        <p:spPr bwMode="auto"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B548AAD8-631C-4DE1-85CA-8E689AF34580}" type="slidenum">
              <a:rPr lang="zh-CN" altLang="en-US" sz="1200">
                <a:latin typeface="Calibri" panose="020F0502020204030204" pitchFamily="34" charset="0"/>
              </a:rPr>
              <a:t>12</a:t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993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39" name="灯片编号占位符 3"/>
          <p:cNvSpPr txBox="1">
            <a:spLocks noGrp="1"/>
          </p:cNvSpPr>
          <p:nvPr/>
        </p:nvSpPr>
        <p:spPr bwMode="auto"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4C276F2D-9961-4C64-8BFB-C3ED4B09D67A}" type="slidenum">
              <a:rPr lang="zh-CN" altLang="en-US" sz="1200">
                <a:latin typeface="Calibri" panose="020F0502020204030204" pitchFamily="34" charset="0"/>
              </a:rPr>
              <a:t>13</a:t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198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7" name="灯片编号占位符 3"/>
          <p:cNvSpPr txBox="1">
            <a:spLocks noGrp="1"/>
          </p:cNvSpPr>
          <p:nvPr/>
        </p:nvSpPr>
        <p:spPr bwMode="auto"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21C8C5F0-D206-42C3-AD8A-000A556CC652}" type="slidenum">
              <a:rPr lang="zh-CN" altLang="en-US" sz="1200">
                <a:latin typeface="Calibri" panose="020F0502020204030204" pitchFamily="34" charset="0"/>
              </a:rPr>
              <a:t>14</a:t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40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5" name="灯片编号占位符 3"/>
          <p:cNvSpPr txBox="1">
            <a:spLocks noGrp="1"/>
          </p:cNvSpPr>
          <p:nvPr/>
        </p:nvSpPr>
        <p:spPr bwMode="auto"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B4FEF26B-54F3-49F9-82AF-A4ED4EDCA99F}" type="slidenum">
              <a:rPr lang="zh-CN" altLang="en-US" sz="1200">
                <a:latin typeface="Calibri" panose="020F0502020204030204" pitchFamily="34" charset="0"/>
              </a:rPr>
              <a:t>15</a:t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608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3" name="灯片编号占位符 3"/>
          <p:cNvSpPr txBox="1">
            <a:spLocks noGrp="1"/>
          </p:cNvSpPr>
          <p:nvPr/>
        </p:nvSpPr>
        <p:spPr bwMode="auto"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956AA8EA-A50F-4729-8452-70720B98FEDD}" type="slidenum">
              <a:rPr lang="zh-CN" altLang="en-US" sz="1200">
                <a:latin typeface="Calibri" panose="020F0502020204030204" pitchFamily="34" charset="0"/>
              </a:rPr>
              <a:t>16</a:t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813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1" name="灯片编号占位符 3"/>
          <p:cNvSpPr txBox="1">
            <a:spLocks noGrp="1"/>
          </p:cNvSpPr>
          <p:nvPr/>
        </p:nvSpPr>
        <p:spPr bwMode="auto"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4A7B8A13-A0F5-40AE-AF4F-368DB9FD3FEC}" type="slidenum">
              <a:rPr lang="zh-CN" altLang="en-US" sz="1200">
                <a:latin typeface="Calibri" panose="020F0502020204030204" pitchFamily="34" charset="0"/>
              </a:rPr>
              <a:t>17</a:t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017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1" name="灯片编号占位符 3"/>
          <p:cNvSpPr txBox="1">
            <a:spLocks noGrp="1"/>
          </p:cNvSpPr>
          <p:nvPr/>
        </p:nvSpPr>
        <p:spPr bwMode="auto">
          <a:xfrm>
            <a:off x="4024313" y="9720263"/>
            <a:ext cx="3078162" cy="514350"/>
          </a:xfrm>
          <a:prstGeom prst="rect">
            <a:avLst/>
          </a:prstGeom>
          <a:noFill/>
          <a:ln>
            <a:miter lim="800000"/>
          </a:ln>
        </p:spPr>
        <p:txBody>
          <a:bodyPr anchor="b"/>
          <a:lstStyle/>
          <a:p>
            <a:pPr algn="r">
              <a:defRPr/>
            </a:pPr>
            <a:fld id="{E7FD9880-8006-473B-8114-94EE22020E6A}" type="slidenum">
              <a:rPr lang="zh-CN" altLang="en-US" sz="1200">
                <a:latin typeface="+mn-lt"/>
                <a:ea typeface="+mn-ea"/>
              </a:rPr>
              <a:t>18</a:t>
            </a:fld>
            <a:endParaRPr lang="en-US" altLang="zh-CN" sz="1200">
              <a:latin typeface="+mn-lt"/>
              <a:ea typeface="+mn-ea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222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3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86C6DA-4134-4D89-A50F-7E4A45767516}" type="slidenum">
              <a:rPr lang="zh-CN" altLang="en-US"/>
              <a:t>19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144BC1-0443-460D-AFD2-DA57A9AC4F3E}" type="slidenum">
              <a:rPr lang="zh-CN" altLang="en-US"/>
              <a:t>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42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699" name="灯片编号占位符 3"/>
          <p:cNvSpPr txBox="1">
            <a:spLocks noGrp="1"/>
          </p:cNvSpPr>
          <p:nvPr/>
        </p:nvSpPr>
        <p:spPr bwMode="auto">
          <a:xfrm>
            <a:off x="4024313" y="9720263"/>
            <a:ext cx="3078162" cy="514350"/>
          </a:xfrm>
          <a:prstGeom prst="rect">
            <a:avLst/>
          </a:prstGeom>
          <a:noFill/>
          <a:ln>
            <a:miter lim="800000"/>
          </a:ln>
        </p:spPr>
        <p:txBody>
          <a:bodyPr anchor="b"/>
          <a:lstStyle/>
          <a:p>
            <a:pPr algn="r">
              <a:defRPr/>
            </a:pPr>
            <a:fld id="{D89B51C0-10B5-447F-A4BD-7F00D8AEA4CC}" type="slidenum">
              <a:rPr lang="zh-CN" altLang="en-US" sz="1200">
                <a:latin typeface="+mn-lt"/>
                <a:ea typeface="+mn-ea"/>
              </a:rPr>
              <a:t>20</a:t>
            </a:fld>
            <a:endParaRPr lang="en-US" altLang="zh-CN" sz="1200">
              <a:latin typeface="+mn-lt"/>
              <a:ea typeface="+mn-ea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632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041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3FF2457-91D3-4841-A3A8-4F361F9C80AE}" type="slidenum">
              <a:rPr lang="en-US" altLang="zh-CN"/>
              <a:t>21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150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9C9E1B-F6D2-479B-A832-4D8ABD5D16AB}" type="slidenum">
              <a:rPr lang="zh-CN" altLang="en-US"/>
              <a:t>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5" name="灯片编号占位符 3"/>
          <p:cNvSpPr txBox="1">
            <a:spLocks noGrp="1"/>
          </p:cNvSpPr>
          <p:nvPr/>
        </p:nvSpPr>
        <p:spPr bwMode="auto"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48AD289D-C8C1-43FB-97FE-CA76409D1299}" type="slidenum">
              <a:rPr lang="zh-CN" altLang="en-US" sz="1200">
                <a:latin typeface="Calibri" panose="020F0502020204030204" pitchFamily="34" charset="0"/>
              </a:rPr>
              <a:t>4</a:t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5" name="灯片编号占位符 3"/>
          <p:cNvSpPr txBox="1">
            <a:spLocks noGrp="1"/>
          </p:cNvSpPr>
          <p:nvPr/>
        </p:nvSpPr>
        <p:spPr bwMode="auto"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48AD289D-C8C1-43FB-97FE-CA76409D1299}" type="slidenum">
              <a:rPr lang="zh-CN" altLang="en-US" sz="1200">
                <a:latin typeface="Calibri" panose="020F0502020204030204" pitchFamily="34" charset="0"/>
              </a:rPr>
              <a:t>5</a:t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3947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3" name="灯片编号占位符 3"/>
          <p:cNvSpPr txBox="1">
            <a:spLocks noGrp="1"/>
          </p:cNvSpPr>
          <p:nvPr/>
        </p:nvSpPr>
        <p:spPr bwMode="auto"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2E21B225-A3CD-49B7-AE70-C4D2C8AD8B5A}" type="slidenum">
              <a:rPr lang="zh-CN" altLang="en-US" sz="1200">
                <a:latin typeface="Calibri" panose="020F0502020204030204" pitchFamily="34" charset="0"/>
              </a:rPr>
              <a:t>6</a:t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765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1" name="灯片编号占位符 3"/>
          <p:cNvSpPr txBox="1">
            <a:spLocks noGrp="1"/>
          </p:cNvSpPr>
          <p:nvPr/>
        </p:nvSpPr>
        <p:spPr bwMode="auto"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47FFAF22-A3F9-40F8-ACA8-0F7BD30E8E7F}" type="slidenum">
              <a:rPr lang="zh-CN" altLang="en-US" sz="1200">
                <a:latin typeface="Calibri" panose="020F0502020204030204" pitchFamily="34" charset="0"/>
              </a:rPr>
              <a:t>7</a:t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699" name="灯片编号占位符 3"/>
          <p:cNvSpPr txBox="1">
            <a:spLocks noGrp="1"/>
          </p:cNvSpPr>
          <p:nvPr/>
        </p:nvSpPr>
        <p:spPr bwMode="auto"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D4DE6C70-CC68-4374-984E-7A4C75B6A123}" type="slidenum">
              <a:rPr lang="zh-CN" altLang="en-US" sz="1200">
                <a:latin typeface="Calibri" panose="020F0502020204030204" pitchFamily="34" charset="0"/>
              </a:rPr>
              <a:t>8</a:t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7" name="灯片编号占位符 3"/>
          <p:cNvSpPr txBox="1">
            <a:spLocks noGrp="1"/>
          </p:cNvSpPr>
          <p:nvPr/>
        </p:nvSpPr>
        <p:spPr bwMode="auto"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1EED8A00-8743-4D90-974F-42A64852DDD6}" type="slidenum">
              <a:rPr lang="zh-CN" altLang="en-US" sz="1200">
                <a:latin typeface="Calibri" panose="020F0502020204030204" pitchFamily="34" charset="0"/>
              </a:rPr>
              <a:t>9</a:t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DC2AD-6E6D-4745-96C3-6026E35ECC0E}" type="datetimeFigureOut">
              <a:rPr lang="zh-CN" altLang="en-US"/>
              <a:t>2019/10/28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FACDC-6528-40D5-AA82-58A5858DE0A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92"/>
            <a:ext cx="7886700" cy="435964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AF1B7-9D33-4571-BFBA-F75EF2FB00B9}" type="datetimeFigureOut">
              <a:rPr lang="zh-CN" altLang="en-US"/>
              <a:t>2019/10/28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EACDF-3D65-4645-BE52-662BB5C0F4E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048000" y="331528"/>
            <a:ext cx="3276600" cy="2313078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lIns="95057" tIns="47529" rIns="95057" bIns="47529" rtlCol="0">
            <a:normAutofit/>
          </a:bodyPr>
          <a:lstStyle>
            <a:lvl1pPr marL="0" indent="0" algn="ctr">
              <a:buNone/>
              <a:defRPr sz="81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966029" y="2851588"/>
            <a:ext cx="3383973" cy="323892"/>
          </a:xfrm>
          <a:prstGeom prst="rect">
            <a:avLst/>
          </a:prstGeom>
        </p:spPr>
        <p:txBody>
          <a:bodyPr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15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2966029" y="3289513"/>
            <a:ext cx="3383973" cy="171368"/>
          </a:xfrm>
          <a:prstGeom prst="rect">
            <a:avLst/>
          </a:prstGeom>
        </p:spPr>
        <p:txBody>
          <a:bodyPr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5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zh-CN" altLang="en-US" dirty="0" err="1"/>
              <a:t>单击此处编辑母版文本样式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2981375" y="3614001"/>
            <a:ext cx="3366029" cy="115285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zh-CN" altLang="en-US" dirty="0" err="1"/>
              <a:t>单击此处编辑母版文本样式</a:t>
            </a:r>
          </a:p>
        </p:txBody>
      </p:sp>
    </p:spTree>
  </p:cSld>
  <p:clrMapOvr>
    <a:masterClrMapping/>
  </p:clrMapOvr>
  <p:transition spd="med" advTm="2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27EEA-3667-4B70-BA66-A4779197FA7A}" type="datetimeFigureOut">
              <a:rPr lang="zh-CN" altLang="en-US"/>
              <a:t>2019/10/28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305BB-CEAD-4CAB-9A59-42BE476D747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700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05432-6525-4C4E-9E14-65B5AF05ED7A}" type="datetimeFigureOut">
              <a:rPr lang="zh-CN" altLang="en-US"/>
              <a:t>2019/10/28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0DDE8-9398-446B-9AD1-C5F82F082B7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6C19A-2146-4335-B804-A43BE873E62E}" type="datetimeFigureOut">
              <a:rPr lang="zh-CN" altLang="en-US"/>
              <a:t>2019/10/28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3BED-3834-4C26-BA8E-CD3BE62FBE7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26830-C995-42A7-8BD6-563CFC0CD2C9}" type="datetimeFigureOut">
              <a:rPr lang="zh-CN" altLang="en-US"/>
              <a:t>2019/10/28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B42E8-A8C5-4AC8-B25A-B28E0566DE1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EBC53-891B-463E-8359-937B88A5CF06}" type="datetimeFigureOut">
              <a:rPr lang="zh-CN" altLang="en-US"/>
              <a:t>2019/10/28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DD8D8-AC51-4255-A29C-EB28727BD50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95FB5-2262-4393-884A-9921A6F3BCDA}" type="datetimeFigureOut">
              <a:rPr lang="zh-CN" altLang="en-US"/>
              <a:t>2019/10/28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F6634-551B-4D12-ACBE-8252DB23D32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8035" indent="0">
              <a:buNone/>
              <a:defRPr sz="1050"/>
            </a:lvl7pPr>
            <a:lvl8pPr marL="2400935" indent="0">
              <a:buNone/>
              <a:defRPr sz="1050"/>
            </a:lvl8pPr>
            <a:lvl9pPr marL="2743835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C9BEE-40B6-44FC-A5F4-73962D6C2A68}" type="datetimeFigureOut">
              <a:rPr lang="zh-CN" altLang="en-US"/>
              <a:t>2019/10/28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A824E-9E41-4EA8-941E-C6C7932588D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30EB9-FEE6-4915-833E-D01C9CCE587B}" type="datetimeFigureOut">
              <a:rPr lang="zh-CN" altLang="en-US"/>
              <a:t>2019/10/28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620FF-D2C5-4743-8A43-2CC126DB5B1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3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850"/>
            <a:ext cx="20574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487AE3-E4D3-4844-96F3-37E0AC93E9DA}" type="datetimeFigureOut">
              <a:rPr lang="zh-CN" altLang="en-US"/>
              <a:t>2019/10/28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850"/>
            <a:ext cx="30861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850"/>
            <a:ext cx="20574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BD16307-71CE-4D64-9D90-63A9069F19A6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E:\素材\春\7487b691a84a44a3f609339749de9c08.png7487b691a84a44a3f609339749de9c08"/>
          <p:cNvPicPr>
            <a:picLocks noChangeAspect="1"/>
          </p:cNvPicPr>
          <p:nvPr/>
        </p:nvPicPr>
        <p:blipFill>
          <a:blip r:embed="rId3"/>
          <a:srcRect l="12584" b="827"/>
          <a:stretch>
            <a:fillRect/>
          </a:stretch>
        </p:blipFill>
        <p:spPr bwMode="auto">
          <a:xfrm>
            <a:off x="58738" y="274638"/>
            <a:ext cx="3471862" cy="487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"/>
          <p:cNvSpPr txBox="1"/>
          <p:nvPr/>
        </p:nvSpPr>
        <p:spPr>
          <a:xfrm>
            <a:off x="2505875" y="1763713"/>
            <a:ext cx="5552275" cy="8463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4900" dirty="0" smtClean="0">
                <a:solidFill>
                  <a:srgbClr val="FF7F7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大标宋简体"/>
                <a:ea typeface="方正大标宋简体"/>
                <a:cs typeface="方正大标宋简体"/>
              </a:rPr>
              <a:t>项目一 言语治疗学</a:t>
            </a:r>
            <a:endParaRPr lang="zh-CN" altLang="zh-CN" sz="4900" dirty="0">
              <a:solidFill>
                <a:srgbClr val="FF7F7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方正大标宋简体"/>
              <a:ea typeface="方正大标宋简体"/>
              <a:cs typeface="方正大标宋简体"/>
            </a:endParaRPr>
          </a:p>
        </p:txBody>
      </p:sp>
      <p:grpSp>
        <p:nvGrpSpPr>
          <p:cNvPr id="39" name="组合 38"/>
          <p:cNvGrpSpPr>
            <a:grpSpLocks noChangeAspect="1"/>
          </p:cNvGrpSpPr>
          <p:nvPr/>
        </p:nvGrpSpPr>
        <p:grpSpPr>
          <a:xfrm>
            <a:off x="6792461" y="4562102"/>
            <a:ext cx="396000" cy="396000"/>
            <a:chOff x="386297" y="354936"/>
            <a:chExt cx="1186377" cy="1186377"/>
          </a:xfrm>
          <a:solidFill>
            <a:schemeClr val="accent2"/>
          </a:solidFill>
        </p:grpSpPr>
        <p:sp>
          <p:nvSpPr>
            <p:cNvPr id="40" name="Freeform 494"/>
            <p:cNvSpPr/>
            <p:nvPr/>
          </p:nvSpPr>
          <p:spPr bwMode="auto">
            <a:xfrm>
              <a:off x="386297" y="354936"/>
              <a:ext cx="1186377" cy="1186377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7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7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7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9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3"/>
                    <a:pt x="713" y="443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1" name="Freeform 495"/>
            <p:cNvSpPr>
              <a:spLocks noEditPoints="1"/>
            </p:cNvSpPr>
            <p:nvPr/>
          </p:nvSpPr>
          <p:spPr bwMode="auto">
            <a:xfrm>
              <a:off x="699114" y="632811"/>
              <a:ext cx="559078" cy="627299"/>
            </a:xfrm>
            <a:custGeom>
              <a:avLst/>
              <a:gdLst>
                <a:gd name="T0" fmla="*/ 251 w 336"/>
                <a:gd name="T1" fmla="*/ 2 h 377"/>
                <a:gd name="T2" fmla="*/ 168 w 336"/>
                <a:gd name="T3" fmla="*/ 23 h 377"/>
                <a:gd name="T4" fmla="*/ 86 w 336"/>
                <a:gd name="T5" fmla="*/ 2 h 377"/>
                <a:gd name="T6" fmla="*/ 44 w 336"/>
                <a:gd name="T7" fmla="*/ 138 h 377"/>
                <a:gd name="T8" fmla="*/ 73 w 336"/>
                <a:gd name="T9" fmla="*/ 273 h 377"/>
                <a:gd name="T10" fmla="*/ 109 w 336"/>
                <a:gd name="T11" fmla="*/ 377 h 377"/>
                <a:gd name="T12" fmla="*/ 131 w 336"/>
                <a:gd name="T13" fmla="*/ 256 h 377"/>
                <a:gd name="T14" fmla="*/ 206 w 336"/>
                <a:gd name="T15" fmla="*/ 256 h 377"/>
                <a:gd name="T16" fmla="*/ 227 w 336"/>
                <a:gd name="T17" fmla="*/ 377 h 377"/>
                <a:gd name="T18" fmla="*/ 264 w 336"/>
                <a:gd name="T19" fmla="*/ 273 h 377"/>
                <a:gd name="T20" fmla="*/ 293 w 336"/>
                <a:gd name="T21" fmla="*/ 138 h 377"/>
                <a:gd name="T22" fmla="*/ 251 w 336"/>
                <a:gd name="T23" fmla="*/ 2 h 377"/>
                <a:gd name="T24" fmla="*/ 231 w 336"/>
                <a:gd name="T25" fmla="*/ 51 h 377"/>
                <a:gd name="T26" fmla="*/ 130 w 336"/>
                <a:gd name="T27" fmla="*/ 100 h 377"/>
                <a:gd name="T28" fmla="*/ 119 w 336"/>
                <a:gd name="T29" fmla="*/ 89 h 377"/>
                <a:gd name="T30" fmla="*/ 151 w 336"/>
                <a:gd name="T31" fmla="*/ 66 h 377"/>
                <a:gd name="T32" fmla="*/ 143 w 336"/>
                <a:gd name="T33" fmla="*/ 59 h 377"/>
                <a:gd name="T34" fmla="*/ 113 w 336"/>
                <a:gd name="T35" fmla="*/ 44 h 377"/>
                <a:gd name="T36" fmla="*/ 117 w 336"/>
                <a:gd name="T37" fmla="*/ 30 h 377"/>
                <a:gd name="T38" fmla="*/ 165 w 336"/>
                <a:gd name="T39" fmla="*/ 60 h 377"/>
                <a:gd name="T40" fmla="*/ 227 w 336"/>
                <a:gd name="T41" fmla="*/ 37 h 377"/>
                <a:gd name="T42" fmla="*/ 231 w 336"/>
                <a:gd name="T43" fmla="*/ 51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6" h="377">
                  <a:moveTo>
                    <a:pt x="251" y="2"/>
                  </a:moveTo>
                  <a:cubicBezTo>
                    <a:pt x="203" y="0"/>
                    <a:pt x="208" y="22"/>
                    <a:pt x="168" y="23"/>
                  </a:cubicBezTo>
                  <a:cubicBezTo>
                    <a:pt x="129" y="22"/>
                    <a:pt x="133" y="0"/>
                    <a:pt x="86" y="2"/>
                  </a:cubicBezTo>
                  <a:cubicBezTo>
                    <a:pt x="0" y="6"/>
                    <a:pt x="34" y="111"/>
                    <a:pt x="44" y="138"/>
                  </a:cubicBezTo>
                  <a:cubicBezTo>
                    <a:pt x="74" y="217"/>
                    <a:pt x="74" y="236"/>
                    <a:pt x="73" y="273"/>
                  </a:cubicBezTo>
                  <a:cubicBezTo>
                    <a:pt x="69" y="377"/>
                    <a:pt x="85" y="377"/>
                    <a:pt x="109" y="377"/>
                  </a:cubicBezTo>
                  <a:cubicBezTo>
                    <a:pt x="127" y="377"/>
                    <a:pt x="132" y="289"/>
                    <a:pt x="131" y="256"/>
                  </a:cubicBezTo>
                  <a:cubicBezTo>
                    <a:pt x="130" y="211"/>
                    <a:pt x="203" y="204"/>
                    <a:pt x="206" y="256"/>
                  </a:cubicBezTo>
                  <a:cubicBezTo>
                    <a:pt x="207" y="288"/>
                    <a:pt x="210" y="377"/>
                    <a:pt x="227" y="377"/>
                  </a:cubicBezTo>
                  <a:cubicBezTo>
                    <a:pt x="252" y="377"/>
                    <a:pt x="267" y="377"/>
                    <a:pt x="264" y="273"/>
                  </a:cubicBezTo>
                  <a:cubicBezTo>
                    <a:pt x="263" y="236"/>
                    <a:pt x="263" y="217"/>
                    <a:pt x="293" y="138"/>
                  </a:cubicBezTo>
                  <a:cubicBezTo>
                    <a:pt x="303" y="111"/>
                    <a:pt x="336" y="6"/>
                    <a:pt x="251" y="2"/>
                  </a:cubicBezTo>
                  <a:close/>
                  <a:moveTo>
                    <a:pt x="231" y="51"/>
                  </a:moveTo>
                  <a:cubicBezTo>
                    <a:pt x="196" y="61"/>
                    <a:pt x="156" y="75"/>
                    <a:pt x="130" y="100"/>
                  </a:cubicBezTo>
                  <a:cubicBezTo>
                    <a:pt x="123" y="106"/>
                    <a:pt x="113" y="96"/>
                    <a:pt x="119" y="89"/>
                  </a:cubicBezTo>
                  <a:cubicBezTo>
                    <a:pt x="129" y="80"/>
                    <a:pt x="140" y="73"/>
                    <a:pt x="151" y="66"/>
                  </a:cubicBezTo>
                  <a:cubicBezTo>
                    <a:pt x="149" y="64"/>
                    <a:pt x="146" y="61"/>
                    <a:pt x="143" y="59"/>
                  </a:cubicBezTo>
                  <a:cubicBezTo>
                    <a:pt x="135" y="51"/>
                    <a:pt x="124" y="46"/>
                    <a:pt x="113" y="44"/>
                  </a:cubicBezTo>
                  <a:cubicBezTo>
                    <a:pt x="104" y="42"/>
                    <a:pt x="108" y="28"/>
                    <a:pt x="117" y="30"/>
                  </a:cubicBezTo>
                  <a:cubicBezTo>
                    <a:pt x="136" y="33"/>
                    <a:pt x="153" y="45"/>
                    <a:pt x="165" y="60"/>
                  </a:cubicBezTo>
                  <a:cubicBezTo>
                    <a:pt x="185" y="50"/>
                    <a:pt x="207" y="43"/>
                    <a:pt x="227" y="37"/>
                  </a:cubicBezTo>
                  <a:cubicBezTo>
                    <a:pt x="236" y="34"/>
                    <a:pt x="240" y="49"/>
                    <a:pt x="23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2" name="组合 41"/>
          <p:cNvGrpSpPr>
            <a:grpSpLocks noChangeAspect="1"/>
          </p:cNvGrpSpPr>
          <p:nvPr/>
        </p:nvGrpSpPr>
        <p:grpSpPr>
          <a:xfrm>
            <a:off x="6232715" y="4562102"/>
            <a:ext cx="396000" cy="396000"/>
            <a:chOff x="467544" y="339502"/>
            <a:chExt cx="1186377" cy="1188041"/>
          </a:xfrm>
          <a:solidFill>
            <a:schemeClr val="accent2"/>
          </a:solidFill>
        </p:grpSpPr>
        <p:sp>
          <p:nvSpPr>
            <p:cNvPr id="43" name="Freeform 230"/>
            <p:cNvSpPr/>
            <p:nvPr/>
          </p:nvSpPr>
          <p:spPr bwMode="auto">
            <a:xfrm>
              <a:off x="467544" y="339502"/>
              <a:ext cx="1186377" cy="1188041"/>
            </a:xfrm>
            <a:custGeom>
              <a:avLst/>
              <a:gdLst>
                <a:gd name="T0" fmla="*/ 554 w 713"/>
                <a:gd name="T1" fmla="*/ 60 h 714"/>
                <a:gd name="T2" fmla="*/ 356 w 713"/>
                <a:gd name="T3" fmla="*/ 0 h 714"/>
                <a:gd name="T4" fmla="*/ 46 w 713"/>
                <a:gd name="T5" fmla="*/ 182 h 714"/>
                <a:gd name="T6" fmla="*/ 0 w 713"/>
                <a:gd name="T7" fmla="*/ 357 h 714"/>
                <a:gd name="T8" fmla="*/ 44 w 713"/>
                <a:gd name="T9" fmla="*/ 529 h 714"/>
                <a:gd name="T10" fmla="*/ 356 w 713"/>
                <a:gd name="T11" fmla="*/ 714 h 714"/>
                <a:gd name="T12" fmla="*/ 631 w 713"/>
                <a:gd name="T13" fmla="*/ 585 h 714"/>
                <a:gd name="T14" fmla="*/ 713 w 713"/>
                <a:gd name="T15" fmla="*/ 357 h 714"/>
                <a:gd name="T16" fmla="*/ 554 w 713"/>
                <a:gd name="T17" fmla="*/ 6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4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2"/>
                  </a:cubicBezTo>
                  <a:cubicBezTo>
                    <a:pt x="16" y="234"/>
                    <a:pt x="0" y="293"/>
                    <a:pt x="0" y="357"/>
                  </a:cubicBezTo>
                  <a:cubicBezTo>
                    <a:pt x="0" y="419"/>
                    <a:pt x="16" y="478"/>
                    <a:pt x="44" y="529"/>
                  </a:cubicBezTo>
                  <a:cubicBezTo>
                    <a:pt x="104" y="639"/>
                    <a:pt x="222" y="714"/>
                    <a:pt x="356" y="714"/>
                  </a:cubicBezTo>
                  <a:cubicBezTo>
                    <a:pt x="467" y="714"/>
                    <a:pt x="565" y="663"/>
                    <a:pt x="631" y="585"/>
                  </a:cubicBezTo>
                  <a:cubicBezTo>
                    <a:pt x="682" y="523"/>
                    <a:pt x="713" y="444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" name="Freeform 319"/>
            <p:cNvSpPr>
              <a:spLocks noEditPoints="1"/>
            </p:cNvSpPr>
            <p:nvPr/>
          </p:nvSpPr>
          <p:spPr bwMode="auto">
            <a:xfrm>
              <a:off x="748746" y="449320"/>
              <a:ext cx="625635" cy="908502"/>
            </a:xfrm>
            <a:custGeom>
              <a:avLst/>
              <a:gdLst>
                <a:gd name="T0" fmla="*/ 376 w 376"/>
                <a:gd name="T1" fmla="*/ 516 h 546"/>
                <a:gd name="T2" fmla="*/ 345 w 376"/>
                <a:gd name="T3" fmla="*/ 485 h 546"/>
                <a:gd name="T4" fmla="*/ 251 w 376"/>
                <a:gd name="T5" fmla="*/ 485 h 546"/>
                <a:gd name="T6" fmla="*/ 338 w 376"/>
                <a:gd name="T7" fmla="*/ 351 h 546"/>
                <a:gd name="T8" fmla="*/ 231 w 376"/>
                <a:gd name="T9" fmla="*/ 203 h 546"/>
                <a:gd name="T10" fmla="*/ 318 w 376"/>
                <a:gd name="T11" fmla="*/ 49 h 546"/>
                <a:gd name="T12" fmla="*/ 318 w 376"/>
                <a:gd name="T13" fmla="*/ 18 h 546"/>
                <a:gd name="T14" fmla="*/ 285 w 376"/>
                <a:gd name="T15" fmla="*/ 0 h 546"/>
                <a:gd name="T16" fmla="*/ 259 w 376"/>
                <a:gd name="T17" fmla="*/ 18 h 546"/>
                <a:gd name="T18" fmla="*/ 127 w 376"/>
                <a:gd name="T19" fmla="*/ 259 h 546"/>
                <a:gd name="T20" fmla="*/ 136 w 376"/>
                <a:gd name="T21" fmla="*/ 277 h 546"/>
                <a:gd name="T22" fmla="*/ 126 w 376"/>
                <a:gd name="T23" fmla="*/ 300 h 546"/>
                <a:gd name="T24" fmla="*/ 145 w 376"/>
                <a:gd name="T25" fmla="*/ 310 h 546"/>
                <a:gd name="T26" fmla="*/ 162 w 376"/>
                <a:gd name="T27" fmla="*/ 291 h 546"/>
                <a:gd name="T28" fmla="*/ 183 w 376"/>
                <a:gd name="T29" fmla="*/ 289 h 546"/>
                <a:gd name="T30" fmla="*/ 214 w 376"/>
                <a:gd name="T31" fmla="*/ 235 h 546"/>
                <a:gd name="T32" fmla="*/ 298 w 376"/>
                <a:gd name="T33" fmla="*/ 345 h 546"/>
                <a:gd name="T34" fmla="*/ 242 w 376"/>
                <a:gd name="T35" fmla="*/ 443 h 546"/>
                <a:gd name="T36" fmla="*/ 125 w 376"/>
                <a:gd name="T37" fmla="*/ 443 h 546"/>
                <a:gd name="T38" fmla="*/ 104 w 376"/>
                <a:gd name="T39" fmla="*/ 464 h 546"/>
                <a:gd name="T40" fmla="*/ 125 w 376"/>
                <a:gd name="T41" fmla="*/ 485 h 546"/>
                <a:gd name="T42" fmla="*/ 125 w 376"/>
                <a:gd name="T43" fmla="*/ 485 h 546"/>
                <a:gd name="T44" fmla="*/ 30 w 376"/>
                <a:gd name="T45" fmla="*/ 485 h 546"/>
                <a:gd name="T46" fmla="*/ 30 w 376"/>
                <a:gd name="T47" fmla="*/ 485 h 546"/>
                <a:gd name="T48" fmla="*/ 30 w 376"/>
                <a:gd name="T49" fmla="*/ 485 h 546"/>
                <a:gd name="T50" fmla="*/ 0 w 376"/>
                <a:gd name="T51" fmla="*/ 516 h 546"/>
                <a:gd name="T52" fmla="*/ 30 w 376"/>
                <a:gd name="T53" fmla="*/ 546 h 546"/>
                <a:gd name="T54" fmla="*/ 345 w 376"/>
                <a:gd name="T55" fmla="*/ 546 h 546"/>
                <a:gd name="T56" fmla="*/ 376 w 376"/>
                <a:gd name="T57" fmla="*/ 516 h 546"/>
                <a:gd name="T58" fmla="*/ 176 w 376"/>
                <a:gd name="T59" fmla="*/ 394 h 546"/>
                <a:gd name="T60" fmla="*/ 158 w 376"/>
                <a:gd name="T61" fmla="*/ 399 h 546"/>
                <a:gd name="T62" fmla="*/ 35 w 376"/>
                <a:gd name="T63" fmla="*/ 332 h 546"/>
                <a:gd name="T64" fmla="*/ 30 w 376"/>
                <a:gd name="T65" fmla="*/ 314 h 546"/>
                <a:gd name="T66" fmla="*/ 48 w 376"/>
                <a:gd name="T67" fmla="*/ 308 h 546"/>
                <a:gd name="T68" fmla="*/ 48 w 376"/>
                <a:gd name="T69" fmla="*/ 308 h 546"/>
                <a:gd name="T70" fmla="*/ 48 w 376"/>
                <a:gd name="T71" fmla="*/ 308 h 546"/>
                <a:gd name="T72" fmla="*/ 171 w 376"/>
                <a:gd name="T73" fmla="*/ 376 h 546"/>
                <a:gd name="T74" fmla="*/ 176 w 376"/>
                <a:gd name="T75" fmla="*/ 394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6" h="546">
                  <a:moveTo>
                    <a:pt x="376" y="516"/>
                  </a:moveTo>
                  <a:cubicBezTo>
                    <a:pt x="376" y="499"/>
                    <a:pt x="362" y="485"/>
                    <a:pt x="345" y="485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99" y="485"/>
                    <a:pt x="338" y="393"/>
                    <a:pt x="338" y="351"/>
                  </a:cubicBezTo>
                  <a:cubicBezTo>
                    <a:pt x="338" y="284"/>
                    <a:pt x="294" y="226"/>
                    <a:pt x="231" y="203"/>
                  </a:cubicBezTo>
                  <a:cubicBezTo>
                    <a:pt x="318" y="49"/>
                    <a:pt x="318" y="49"/>
                    <a:pt x="318" y="49"/>
                  </a:cubicBezTo>
                  <a:cubicBezTo>
                    <a:pt x="318" y="18"/>
                    <a:pt x="318" y="18"/>
                    <a:pt x="318" y="18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127" y="259"/>
                    <a:pt x="127" y="259"/>
                    <a:pt x="127" y="259"/>
                  </a:cubicBezTo>
                  <a:cubicBezTo>
                    <a:pt x="127" y="259"/>
                    <a:pt x="138" y="267"/>
                    <a:pt x="136" y="277"/>
                  </a:cubicBezTo>
                  <a:cubicBezTo>
                    <a:pt x="134" y="287"/>
                    <a:pt x="126" y="300"/>
                    <a:pt x="126" y="300"/>
                  </a:cubicBezTo>
                  <a:cubicBezTo>
                    <a:pt x="145" y="310"/>
                    <a:pt x="145" y="310"/>
                    <a:pt x="145" y="310"/>
                  </a:cubicBezTo>
                  <a:cubicBezTo>
                    <a:pt x="145" y="310"/>
                    <a:pt x="155" y="293"/>
                    <a:pt x="162" y="291"/>
                  </a:cubicBezTo>
                  <a:cubicBezTo>
                    <a:pt x="169" y="290"/>
                    <a:pt x="183" y="289"/>
                    <a:pt x="183" y="289"/>
                  </a:cubicBezTo>
                  <a:cubicBezTo>
                    <a:pt x="214" y="235"/>
                    <a:pt x="214" y="235"/>
                    <a:pt x="214" y="235"/>
                  </a:cubicBezTo>
                  <a:cubicBezTo>
                    <a:pt x="263" y="251"/>
                    <a:pt x="298" y="295"/>
                    <a:pt x="298" y="345"/>
                  </a:cubicBezTo>
                  <a:cubicBezTo>
                    <a:pt x="298" y="386"/>
                    <a:pt x="275" y="422"/>
                    <a:pt x="242" y="443"/>
                  </a:cubicBezTo>
                  <a:cubicBezTo>
                    <a:pt x="125" y="443"/>
                    <a:pt x="125" y="443"/>
                    <a:pt x="125" y="443"/>
                  </a:cubicBezTo>
                  <a:cubicBezTo>
                    <a:pt x="114" y="443"/>
                    <a:pt x="104" y="452"/>
                    <a:pt x="104" y="464"/>
                  </a:cubicBezTo>
                  <a:cubicBezTo>
                    <a:pt x="104" y="476"/>
                    <a:pt x="113" y="485"/>
                    <a:pt x="125" y="485"/>
                  </a:cubicBezTo>
                  <a:cubicBezTo>
                    <a:pt x="125" y="485"/>
                    <a:pt x="125" y="485"/>
                    <a:pt x="125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13" y="485"/>
                    <a:pt x="0" y="499"/>
                    <a:pt x="0" y="516"/>
                  </a:cubicBezTo>
                  <a:cubicBezTo>
                    <a:pt x="0" y="532"/>
                    <a:pt x="13" y="546"/>
                    <a:pt x="30" y="546"/>
                  </a:cubicBezTo>
                  <a:cubicBezTo>
                    <a:pt x="345" y="546"/>
                    <a:pt x="345" y="546"/>
                    <a:pt x="345" y="546"/>
                  </a:cubicBezTo>
                  <a:cubicBezTo>
                    <a:pt x="362" y="546"/>
                    <a:pt x="376" y="532"/>
                    <a:pt x="376" y="516"/>
                  </a:cubicBezTo>
                  <a:close/>
                  <a:moveTo>
                    <a:pt x="176" y="394"/>
                  </a:moveTo>
                  <a:cubicBezTo>
                    <a:pt x="173" y="400"/>
                    <a:pt x="165" y="403"/>
                    <a:pt x="158" y="399"/>
                  </a:cubicBezTo>
                  <a:cubicBezTo>
                    <a:pt x="35" y="332"/>
                    <a:pt x="35" y="332"/>
                    <a:pt x="35" y="332"/>
                  </a:cubicBezTo>
                  <a:cubicBezTo>
                    <a:pt x="29" y="328"/>
                    <a:pt x="27" y="320"/>
                    <a:pt x="30" y="314"/>
                  </a:cubicBezTo>
                  <a:cubicBezTo>
                    <a:pt x="34" y="307"/>
                    <a:pt x="42" y="305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171" y="376"/>
                    <a:pt x="171" y="376"/>
                    <a:pt x="171" y="376"/>
                  </a:cubicBezTo>
                  <a:cubicBezTo>
                    <a:pt x="178" y="379"/>
                    <a:pt x="180" y="387"/>
                    <a:pt x="176" y="3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5" name="组合 44"/>
          <p:cNvGrpSpPr>
            <a:grpSpLocks noChangeAspect="1"/>
          </p:cNvGrpSpPr>
          <p:nvPr/>
        </p:nvGrpSpPr>
        <p:grpSpPr>
          <a:xfrm>
            <a:off x="7352207" y="4562102"/>
            <a:ext cx="396000" cy="396000"/>
            <a:chOff x="2254585" y="392649"/>
            <a:chExt cx="1186377" cy="1186377"/>
          </a:xfrm>
          <a:solidFill>
            <a:schemeClr val="bg1"/>
          </a:solidFill>
        </p:grpSpPr>
        <p:sp>
          <p:nvSpPr>
            <p:cNvPr id="46" name="Freeform 237"/>
            <p:cNvSpPr/>
            <p:nvPr/>
          </p:nvSpPr>
          <p:spPr bwMode="auto">
            <a:xfrm>
              <a:off x="2254585" y="392649"/>
              <a:ext cx="1186377" cy="1186377"/>
            </a:xfrm>
            <a:custGeom>
              <a:avLst/>
              <a:gdLst>
                <a:gd name="T0" fmla="*/ 555 w 713"/>
                <a:gd name="T1" fmla="*/ 60 h 713"/>
                <a:gd name="T2" fmla="*/ 357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7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5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7" name="Rectangle 322"/>
            <p:cNvSpPr>
              <a:spLocks noChangeArrowheads="1"/>
            </p:cNvSpPr>
            <p:nvPr/>
          </p:nvSpPr>
          <p:spPr bwMode="auto">
            <a:xfrm>
              <a:off x="2680550" y="559041"/>
              <a:ext cx="327793" cy="9983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8" name="Freeform 323"/>
            <p:cNvSpPr>
              <a:spLocks noEditPoints="1"/>
            </p:cNvSpPr>
            <p:nvPr/>
          </p:nvSpPr>
          <p:spPr bwMode="auto">
            <a:xfrm>
              <a:off x="2565739" y="688827"/>
              <a:ext cx="557414" cy="675553"/>
            </a:xfrm>
            <a:custGeom>
              <a:avLst/>
              <a:gdLst>
                <a:gd name="T0" fmla="*/ 307 w 335"/>
                <a:gd name="T1" fmla="*/ 92 h 406"/>
                <a:gd name="T2" fmla="*/ 233 w 335"/>
                <a:gd name="T3" fmla="*/ 52 h 406"/>
                <a:gd name="T4" fmla="*/ 233 w 335"/>
                <a:gd name="T5" fmla="*/ 0 h 406"/>
                <a:gd name="T6" fmla="*/ 102 w 335"/>
                <a:gd name="T7" fmla="*/ 0 h 406"/>
                <a:gd name="T8" fmla="*/ 102 w 335"/>
                <a:gd name="T9" fmla="*/ 52 h 406"/>
                <a:gd name="T10" fmla="*/ 28 w 335"/>
                <a:gd name="T11" fmla="*/ 92 h 406"/>
                <a:gd name="T12" fmla="*/ 0 w 335"/>
                <a:gd name="T13" fmla="*/ 183 h 406"/>
                <a:gd name="T14" fmla="*/ 0 w 335"/>
                <a:gd name="T15" fmla="*/ 406 h 406"/>
                <a:gd name="T16" fmla="*/ 335 w 335"/>
                <a:gd name="T17" fmla="*/ 406 h 406"/>
                <a:gd name="T18" fmla="*/ 335 w 335"/>
                <a:gd name="T19" fmla="*/ 183 h 406"/>
                <a:gd name="T20" fmla="*/ 307 w 335"/>
                <a:gd name="T21" fmla="*/ 92 h 406"/>
                <a:gd name="T22" fmla="*/ 51 w 335"/>
                <a:gd name="T23" fmla="*/ 371 h 406"/>
                <a:gd name="T24" fmla="*/ 30 w 335"/>
                <a:gd name="T25" fmla="*/ 357 h 406"/>
                <a:gd name="T26" fmla="*/ 51 w 335"/>
                <a:gd name="T27" fmla="*/ 343 h 406"/>
                <a:gd name="T28" fmla="*/ 71 w 335"/>
                <a:gd name="T29" fmla="*/ 357 h 406"/>
                <a:gd name="T30" fmla="*/ 51 w 335"/>
                <a:gd name="T31" fmla="*/ 371 h 406"/>
                <a:gd name="T32" fmla="*/ 74 w 335"/>
                <a:gd name="T33" fmla="*/ 122 h 406"/>
                <a:gd name="T34" fmla="*/ 140 w 335"/>
                <a:gd name="T35" fmla="*/ 122 h 406"/>
                <a:gd name="T36" fmla="*/ 140 w 335"/>
                <a:gd name="T37" fmla="*/ 55 h 406"/>
                <a:gd name="T38" fmla="*/ 194 w 335"/>
                <a:gd name="T39" fmla="*/ 55 h 406"/>
                <a:gd name="T40" fmla="*/ 194 w 335"/>
                <a:gd name="T41" fmla="*/ 122 h 406"/>
                <a:gd name="T42" fmla="*/ 260 w 335"/>
                <a:gd name="T43" fmla="*/ 122 h 406"/>
                <a:gd name="T44" fmla="*/ 260 w 335"/>
                <a:gd name="T45" fmla="*/ 175 h 406"/>
                <a:gd name="T46" fmla="*/ 194 w 335"/>
                <a:gd name="T47" fmla="*/ 175 h 406"/>
                <a:gd name="T48" fmla="*/ 194 w 335"/>
                <a:gd name="T49" fmla="*/ 242 h 406"/>
                <a:gd name="T50" fmla="*/ 140 w 335"/>
                <a:gd name="T51" fmla="*/ 242 h 406"/>
                <a:gd name="T52" fmla="*/ 140 w 335"/>
                <a:gd name="T53" fmla="*/ 175 h 406"/>
                <a:gd name="T54" fmla="*/ 74 w 335"/>
                <a:gd name="T55" fmla="*/ 175 h 406"/>
                <a:gd name="T56" fmla="*/ 74 w 335"/>
                <a:gd name="T57" fmla="*/ 122 h 406"/>
                <a:gd name="T58" fmla="*/ 286 w 335"/>
                <a:gd name="T59" fmla="*/ 356 h 406"/>
                <a:gd name="T60" fmla="*/ 239 w 335"/>
                <a:gd name="T61" fmla="*/ 350 h 406"/>
                <a:gd name="T62" fmla="*/ 239 w 335"/>
                <a:gd name="T63" fmla="*/ 337 h 406"/>
                <a:gd name="T64" fmla="*/ 235 w 335"/>
                <a:gd name="T65" fmla="*/ 337 h 406"/>
                <a:gd name="T66" fmla="*/ 221 w 335"/>
                <a:gd name="T67" fmla="*/ 336 h 406"/>
                <a:gd name="T68" fmla="*/ 221 w 335"/>
                <a:gd name="T69" fmla="*/ 336 h 406"/>
                <a:gd name="T70" fmla="*/ 168 w 335"/>
                <a:gd name="T71" fmla="*/ 357 h 406"/>
                <a:gd name="T72" fmla="*/ 115 w 335"/>
                <a:gd name="T73" fmla="*/ 336 h 406"/>
                <a:gd name="T74" fmla="*/ 152 w 335"/>
                <a:gd name="T75" fmla="*/ 317 h 406"/>
                <a:gd name="T76" fmla="*/ 139 w 335"/>
                <a:gd name="T77" fmla="*/ 311 h 406"/>
                <a:gd name="T78" fmla="*/ 127 w 335"/>
                <a:gd name="T79" fmla="*/ 313 h 406"/>
                <a:gd name="T80" fmla="*/ 105 w 335"/>
                <a:gd name="T81" fmla="*/ 304 h 406"/>
                <a:gd name="T82" fmla="*/ 105 w 335"/>
                <a:gd name="T83" fmla="*/ 273 h 406"/>
                <a:gd name="T84" fmla="*/ 127 w 335"/>
                <a:gd name="T85" fmla="*/ 263 h 406"/>
                <a:gd name="T86" fmla="*/ 155 w 335"/>
                <a:gd name="T87" fmla="*/ 286 h 406"/>
                <a:gd name="T88" fmla="*/ 159 w 335"/>
                <a:gd name="T89" fmla="*/ 286 h 406"/>
                <a:gd name="T90" fmla="*/ 184 w 335"/>
                <a:gd name="T91" fmla="*/ 301 h 406"/>
                <a:gd name="T92" fmla="*/ 169 w 335"/>
                <a:gd name="T93" fmla="*/ 316 h 406"/>
                <a:gd name="T94" fmla="*/ 201 w 335"/>
                <a:gd name="T95" fmla="*/ 320 h 406"/>
                <a:gd name="T96" fmla="*/ 201 w 335"/>
                <a:gd name="T97" fmla="*/ 320 h 406"/>
                <a:gd name="T98" fmla="*/ 235 w 335"/>
                <a:gd name="T99" fmla="*/ 303 h 406"/>
                <a:gd name="T100" fmla="*/ 245 w 335"/>
                <a:gd name="T101" fmla="*/ 304 h 406"/>
                <a:gd name="T102" fmla="*/ 261 w 335"/>
                <a:gd name="T103" fmla="*/ 309 h 406"/>
                <a:gd name="T104" fmla="*/ 264 w 335"/>
                <a:gd name="T105" fmla="*/ 311 h 406"/>
                <a:gd name="T106" fmla="*/ 269 w 335"/>
                <a:gd name="T107" fmla="*/ 309 h 406"/>
                <a:gd name="T108" fmla="*/ 316 w 335"/>
                <a:gd name="T109" fmla="*/ 316 h 406"/>
                <a:gd name="T110" fmla="*/ 286 w 335"/>
                <a:gd name="T111" fmla="*/ 35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5" h="406">
                  <a:moveTo>
                    <a:pt x="307" y="92"/>
                  </a:moveTo>
                  <a:cubicBezTo>
                    <a:pt x="288" y="68"/>
                    <a:pt x="263" y="55"/>
                    <a:pt x="233" y="52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71" y="55"/>
                    <a:pt x="47" y="68"/>
                    <a:pt x="28" y="92"/>
                  </a:cubicBezTo>
                  <a:cubicBezTo>
                    <a:pt x="9" y="116"/>
                    <a:pt x="0" y="146"/>
                    <a:pt x="0" y="183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335" y="406"/>
                    <a:pt x="335" y="406"/>
                    <a:pt x="335" y="406"/>
                  </a:cubicBezTo>
                  <a:cubicBezTo>
                    <a:pt x="335" y="183"/>
                    <a:pt x="335" y="183"/>
                    <a:pt x="335" y="183"/>
                  </a:cubicBezTo>
                  <a:cubicBezTo>
                    <a:pt x="335" y="146"/>
                    <a:pt x="326" y="116"/>
                    <a:pt x="307" y="92"/>
                  </a:cubicBezTo>
                  <a:close/>
                  <a:moveTo>
                    <a:pt x="51" y="371"/>
                  </a:moveTo>
                  <a:cubicBezTo>
                    <a:pt x="39" y="371"/>
                    <a:pt x="30" y="364"/>
                    <a:pt x="30" y="357"/>
                  </a:cubicBezTo>
                  <a:cubicBezTo>
                    <a:pt x="30" y="350"/>
                    <a:pt x="39" y="343"/>
                    <a:pt x="51" y="343"/>
                  </a:cubicBezTo>
                  <a:cubicBezTo>
                    <a:pt x="62" y="343"/>
                    <a:pt x="71" y="350"/>
                    <a:pt x="71" y="357"/>
                  </a:cubicBezTo>
                  <a:cubicBezTo>
                    <a:pt x="71" y="364"/>
                    <a:pt x="62" y="371"/>
                    <a:pt x="51" y="371"/>
                  </a:cubicBezTo>
                  <a:close/>
                  <a:moveTo>
                    <a:pt x="74" y="122"/>
                  </a:moveTo>
                  <a:cubicBezTo>
                    <a:pt x="140" y="122"/>
                    <a:pt x="140" y="122"/>
                    <a:pt x="140" y="122"/>
                  </a:cubicBezTo>
                  <a:cubicBezTo>
                    <a:pt x="140" y="55"/>
                    <a:pt x="140" y="55"/>
                    <a:pt x="140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260" y="122"/>
                    <a:pt x="260" y="122"/>
                    <a:pt x="260" y="122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194" y="175"/>
                    <a:pt x="194" y="175"/>
                    <a:pt x="194" y="175"/>
                  </a:cubicBezTo>
                  <a:cubicBezTo>
                    <a:pt x="194" y="242"/>
                    <a:pt x="194" y="242"/>
                    <a:pt x="194" y="242"/>
                  </a:cubicBezTo>
                  <a:cubicBezTo>
                    <a:pt x="140" y="242"/>
                    <a:pt x="140" y="242"/>
                    <a:pt x="140" y="242"/>
                  </a:cubicBezTo>
                  <a:cubicBezTo>
                    <a:pt x="140" y="175"/>
                    <a:pt x="140" y="175"/>
                    <a:pt x="140" y="175"/>
                  </a:cubicBezTo>
                  <a:cubicBezTo>
                    <a:pt x="74" y="175"/>
                    <a:pt x="74" y="175"/>
                    <a:pt x="74" y="175"/>
                  </a:cubicBezTo>
                  <a:lnTo>
                    <a:pt x="74" y="122"/>
                  </a:lnTo>
                  <a:close/>
                  <a:moveTo>
                    <a:pt x="286" y="356"/>
                  </a:moveTo>
                  <a:cubicBezTo>
                    <a:pt x="265" y="366"/>
                    <a:pt x="244" y="363"/>
                    <a:pt x="239" y="350"/>
                  </a:cubicBezTo>
                  <a:cubicBezTo>
                    <a:pt x="237" y="346"/>
                    <a:pt x="237" y="341"/>
                    <a:pt x="239" y="337"/>
                  </a:cubicBezTo>
                  <a:cubicBezTo>
                    <a:pt x="238" y="337"/>
                    <a:pt x="236" y="337"/>
                    <a:pt x="235" y="337"/>
                  </a:cubicBezTo>
                  <a:cubicBezTo>
                    <a:pt x="230" y="337"/>
                    <a:pt x="225" y="337"/>
                    <a:pt x="221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21" y="348"/>
                    <a:pt x="197" y="357"/>
                    <a:pt x="168" y="357"/>
                  </a:cubicBezTo>
                  <a:cubicBezTo>
                    <a:pt x="139" y="357"/>
                    <a:pt x="115" y="348"/>
                    <a:pt x="115" y="336"/>
                  </a:cubicBezTo>
                  <a:cubicBezTo>
                    <a:pt x="115" y="327"/>
                    <a:pt x="131" y="319"/>
                    <a:pt x="152" y="317"/>
                  </a:cubicBezTo>
                  <a:cubicBezTo>
                    <a:pt x="147" y="316"/>
                    <a:pt x="142" y="314"/>
                    <a:pt x="139" y="311"/>
                  </a:cubicBezTo>
                  <a:cubicBezTo>
                    <a:pt x="135" y="312"/>
                    <a:pt x="131" y="313"/>
                    <a:pt x="127" y="313"/>
                  </a:cubicBezTo>
                  <a:cubicBezTo>
                    <a:pt x="118" y="313"/>
                    <a:pt x="111" y="309"/>
                    <a:pt x="105" y="304"/>
                  </a:cubicBezTo>
                  <a:cubicBezTo>
                    <a:pt x="100" y="296"/>
                    <a:pt x="100" y="281"/>
                    <a:pt x="105" y="273"/>
                  </a:cubicBezTo>
                  <a:cubicBezTo>
                    <a:pt x="111" y="267"/>
                    <a:pt x="118" y="263"/>
                    <a:pt x="127" y="263"/>
                  </a:cubicBezTo>
                  <a:cubicBezTo>
                    <a:pt x="142" y="263"/>
                    <a:pt x="154" y="273"/>
                    <a:pt x="155" y="286"/>
                  </a:cubicBezTo>
                  <a:cubicBezTo>
                    <a:pt x="156" y="286"/>
                    <a:pt x="157" y="286"/>
                    <a:pt x="159" y="286"/>
                  </a:cubicBezTo>
                  <a:cubicBezTo>
                    <a:pt x="173" y="286"/>
                    <a:pt x="184" y="293"/>
                    <a:pt x="184" y="301"/>
                  </a:cubicBezTo>
                  <a:cubicBezTo>
                    <a:pt x="184" y="308"/>
                    <a:pt x="178" y="313"/>
                    <a:pt x="169" y="316"/>
                  </a:cubicBezTo>
                  <a:cubicBezTo>
                    <a:pt x="181" y="316"/>
                    <a:pt x="192" y="317"/>
                    <a:pt x="201" y="320"/>
                  </a:cubicBezTo>
                  <a:cubicBezTo>
                    <a:pt x="201" y="320"/>
                    <a:pt x="201" y="320"/>
                    <a:pt x="201" y="320"/>
                  </a:cubicBezTo>
                  <a:cubicBezTo>
                    <a:pt x="201" y="310"/>
                    <a:pt x="216" y="303"/>
                    <a:pt x="235" y="303"/>
                  </a:cubicBezTo>
                  <a:cubicBezTo>
                    <a:pt x="239" y="303"/>
                    <a:pt x="242" y="303"/>
                    <a:pt x="245" y="304"/>
                  </a:cubicBezTo>
                  <a:cubicBezTo>
                    <a:pt x="251" y="305"/>
                    <a:pt x="257" y="306"/>
                    <a:pt x="261" y="309"/>
                  </a:cubicBezTo>
                  <a:cubicBezTo>
                    <a:pt x="262" y="310"/>
                    <a:pt x="263" y="310"/>
                    <a:pt x="264" y="311"/>
                  </a:cubicBezTo>
                  <a:cubicBezTo>
                    <a:pt x="265" y="310"/>
                    <a:pt x="267" y="309"/>
                    <a:pt x="269" y="309"/>
                  </a:cubicBezTo>
                  <a:cubicBezTo>
                    <a:pt x="290" y="299"/>
                    <a:pt x="311" y="303"/>
                    <a:pt x="316" y="316"/>
                  </a:cubicBezTo>
                  <a:cubicBezTo>
                    <a:pt x="321" y="329"/>
                    <a:pt x="308" y="347"/>
                    <a:pt x="286" y="3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9" name="组合 48"/>
          <p:cNvGrpSpPr>
            <a:grpSpLocks noChangeAspect="1"/>
          </p:cNvGrpSpPr>
          <p:nvPr/>
        </p:nvGrpSpPr>
        <p:grpSpPr>
          <a:xfrm>
            <a:off x="7911953" y="4562102"/>
            <a:ext cx="396000" cy="396000"/>
            <a:chOff x="1937429" y="3075806"/>
            <a:chExt cx="1186377" cy="1187209"/>
          </a:xfrm>
          <a:solidFill>
            <a:schemeClr val="bg1"/>
          </a:solidFill>
        </p:grpSpPr>
        <p:sp>
          <p:nvSpPr>
            <p:cNvPr id="50" name="Freeform 228"/>
            <p:cNvSpPr/>
            <p:nvPr/>
          </p:nvSpPr>
          <p:spPr bwMode="auto">
            <a:xfrm>
              <a:off x="1937429" y="3075806"/>
              <a:ext cx="1186377" cy="1187209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8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1" name="Freeform 295"/>
            <p:cNvSpPr>
              <a:spLocks noEditPoints="1"/>
            </p:cNvSpPr>
            <p:nvPr/>
          </p:nvSpPr>
          <p:spPr bwMode="auto">
            <a:xfrm>
              <a:off x="2180361" y="3566663"/>
              <a:ext cx="703839" cy="498345"/>
            </a:xfrm>
            <a:custGeom>
              <a:avLst/>
              <a:gdLst>
                <a:gd name="T0" fmla="*/ 194 w 423"/>
                <a:gd name="T1" fmla="*/ 65 h 299"/>
                <a:gd name="T2" fmla="*/ 237 w 423"/>
                <a:gd name="T3" fmla="*/ 38 h 299"/>
                <a:gd name="T4" fmla="*/ 224 w 423"/>
                <a:gd name="T5" fmla="*/ 79 h 299"/>
                <a:gd name="T6" fmla="*/ 276 w 423"/>
                <a:gd name="T7" fmla="*/ 66 h 299"/>
                <a:gd name="T8" fmla="*/ 225 w 423"/>
                <a:gd name="T9" fmla="*/ 99 h 299"/>
                <a:gd name="T10" fmla="*/ 294 w 423"/>
                <a:gd name="T11" fmla="*/ 97 h 299"/>
                <a:gd name="T12" fmla="*/ 226 w 423"/>
                <a:gd name="T13" fmla="*/ 119 h 299"/>
                <a:gd name="T14" fmla="*/ 299 w 423"/>
                <a:gd name="T15" fmla="*/ 120 h 299"/>
                <a:gd name="T16" fmla="*/ 226 w 423"/>
                <a:gd name="T17" fmla="*/ 138 h 299"/>
                <a:gd name="T18" fmla="*/ 302 w 423"/>
                <a:gd name="T19" fmla="*/ 145 h 299"/>
                <a:gd name="T20" fmla="*/ 242 w 423"/>
                <a:gd name="T21" fmla="*/ 164 h 299"/>
                <a:gd name="T22" fmla="*/ 303 w 423"/>
                <a:gd name="T23" fmla="*/ 170 h 299"/>
                <a:gd name="T24" fmla="*/ 260 w 423"/>
                <a:gd name="T25" fmla="*/ 195 h 299"/>
                <a:gd name="T26" fmla="*/ 304 w 423"/>
                <a:gd name="T27" fmla="*/ 210 h 299"/>
                <a:gd name="T28" fmla="*/ 303 w 423"/>
                <a:gd name="T29" fmla="*/ 219 h 299"/>
                <a:gd name="T30" fmla="*/ 285 w 423"/>
                <a:gd name="T31" fmla="*/ 241 h 299"/>
                <a:gd name="T32" fmla="*/ 301 w 423"/>
                <a:gd name="T33" fmla="*/ 247 h 299"/>
                <a:gd name="T34" fmla="*/ 226 w 423"/>
                <a:gd name="T35" fmla="*/ 168 h 299"/>
                <a:gd name="T36" fmla="*/ 151 w 423"/>
                <a:gd name="T37" fmla="*/ 257 h 299"/>
                <a:gd name="T38" fmla="*/ 134 w 423"/>
                <a:gd name="T39" fmla="*/ 243 h 299"/>
                <a:gd name="T40" fmla="*/ 149 w 423"/>
                <a:gd name="T41" fmla="*/ 242 h 299"/>
                <a:gd name="T42" fmla="*/ 129 w 423"/>
                <a:gd name="T43" fmla="*/ 218 h 299"/>
                <a:gd name="T44" fmla="*/ 160 w 423"/>
                <a:gd name="T45" fmla="*/ 218 h 299"/>
                <a:gd name="T46" fmla="*/ 128 w 423"/>
                <a:gd name="T47" fmla="*/ 197 h 299"/>
                <a:gd name="T48" fmla="*/ 175 w 423"/>
                <a:gd name="T49" fmla="*/ 192 h 299"/>
                <a:gd name="T50" fmla="*/ 128 w 423"/>
                <a:gd name="T51" fmla="*/ 170 h 299"/>
                <a:gd name="T52" fmla="*/ 187 w 423"/>
                <a:gd name="T53" fmla="*/ 165 h 299"/>
                <a:gd name="T54" fmla="*/ 127 w 423"/>
                <a:gd name="T55" fmla="*/ 146 h 299"/>
                <a:gd name="T56" fmla="*/ 205 w 423"/>
                <a:gd name="T57" fmla="*/ 138 h 299"/>
                <a:gd name="T58" fmla="*/ 129 w 423"/>
                <a:gd name="T59" fmla="*/ 122 h 299"/>
                <a:gd name="T60" fmla="*/ 205 w 423"/>
                <a:gd name="T61" fmla="*/ 118 h 299"/>
                <a:gd name="T62" fmla="*/ 135 w 423"/>
                <a:gd name="T63" fmla="*/ 95 h 299"/>
                <a:gd name="T64" fmla="*/ 205 w 423"/>
                <a:gd name="T65" fmla="*/ 99 h 299"/>
                <a:gd name="T66" fmla="*/ 154 w 423"/>
                <a:gd name="T67" fmla="*/ 60 h 299"/>
                <a:gd name="T68" fmla="*/ 204 w 423"/>
                <a:gd name="T69" fmla="*/ 79 h 299"/>
                <a:gd name="T70" fmla="*/ 198 w 423"/>
                <a:gd name="T71" fmla="*/ 39 h 299"/>
                <a:gd name="T72" fmla="*/ 110 w 423"/>
                <a:gd name="T73" fmla="*/ 62 h 299"/>
                <a:gd name="T74" fmla="*/ 139 w 423"/>
                <a:gd name="T75" fmla="*/ 283 h 299"/>
                <a:gd name="T76" fmla="*/ 315 w 423"/>
                <a:gd name="T77" fmla="*/ 251 h 299"/>
                <a:gd name="T78" fmla="*/ 276 w 423"/>
                <a:gd name="T79" fmla="*/ 26 h 299"/>
                <a:gd name="T80" fmla="*/ 86 w 423"/>
                <a:gd name="T81" fmla="*/ 19 h 299"/>
                <a:gd name="T82" fmla="*/ 0 w 423"/>
                <a:gd name="T83" fmla="*/ 295 h 299"/>
                <a:gd name="T84" fmla="*/ 87 w 423"/>
                <a:gd name="T85" fmla="*/ 140 h 299"/>
                <a:gd name="T86" fmla="*/ 107 w 423"/>
                <a:gd name="T87" fmla="*/ 294 h 299"/>
                <a:gd name="T88" fmla="*/ 328 w 423"/>
                <a:gd name="T89" fmla="*/ 137 h 299"/>
                <a:gd name="T90" fmla="*/ 354 w 423"/>
                <a:gd name="T91" fmla="*/ 295 h 299"/>
                <a:gd name="T92" fmla="*/ 403 w 423"/>
                <a:gd name="T93" fmla="*/ 103 h 299"/>
                <a:gd name="T94" fmla="*/ 214 w 423"/>
                <a:gd name="T95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3" h="299">
                  <a:moveTo>
                    <a:pt x="198" y="39"/>
                  </a:moveTo>
                  <a:cubicBezTo>
                    <a:pt x="173" y="46"/>
                    <a:pt x="164" y="62"/>
                    <a:pt x="194" y="65"/>
                  </a:cubicBezTo>
                  <a:cubicBezTo>
                    <a:pt x="212" y="59"/>
                    <a:pt x="216" y="57"/>
                    <a:pt x="235" y="65"/>
                  </a:cubicBezTo>
                  <a:cubicBezTo>
                    <a:pt x="265" y="58"/>
                    <a:pt x="256" y="54"/>
                    <a:pt x="237" y="38"/>
                  </a:cubicBezTo>
                  <a:cubicBezTo>
                    <a:pt x="244" y="34"/>
                    <a:pt x="254" y="40"/>
                    <a:pt x="269" y="52"/>
                  </a:cubicBezTo>
                  <a:cubicBezTo>
                    <a:pt x="281" y="60"/>
                    <a:pt x="229" y="79"/>
                    <a:pt x="224" y="79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48" y="92"/>
                    <a:pt x="288" y="91"/>
                    <a:pt x="276" y="66"/>
                  </a:cubicBezTo>
                  <a:cubicBezTo>
                    <a:pt x="276" y="51"/>
                    <a:pt x="288" y="64"/>
                    <a:pt x="284" y="81"/>
                  </a:cubicBezTo>
                  <a:cubicBezTo>
                    <a:pt x="279" y="97"/>
                    <a:pt x="246" y="97"/>
                    <a:pt x="225" y="99"/>
                  </a:cubicBezTo>
                  <a:cubicBezTo>
                    <a:pt x="224" y="101"/>
                    <a:pt x="227" y="107"/>
                    <a:pt x="225" y="110"/>
                  </a:cubicBezTo>
                  <a:cubicBezTo>
                    <a:pt x="249" y="114"/>
                    <a:pt x="277" y="120"/>
                    <a:pt x="294" y="97"/>
                  </a:cubicBezTo>
                  <a:cubicBezTo>
                    <a:pt x="295" y="107"/>
                    <a:pt x="295" y="107"/>
                    <a:pt x="295" y="107"/>
                  </a:cubicBezTo>
                  <a:cubicBezTo>
                    <a:pt x="278" y="127"/>
                    <a:pt x="250" y="121"/>
                    <a:pt x="226" y="119"/>
                  </a:cubicBezTo>
                  <a:cubicBezTo>
                    <a:pt x="226" y="123"/>
                    <a:pt x="226" y="124"/>
                    <a:pt x="226" y="129"/>
                  </a:cubicBezTo>
                  <a:cubicBezTo>
                    <a:pt x="248" y="134"/>
                    <a:pt x="272" y="150"/>
                    <a:pt x="299" y="120"/>
                  </a:cubicBezTo>
                  <a:cubicBezTo>
                    <a:pt x="300" y="132"/>
                    <a:pt x="300" y="132"/>
                    <a:pt x="300" y="132"/>
                  </a:cubicBezTo>
                  <a:cubicBezTo>
                    <a:pt x="277" y="154"/>
                    <a:pt x="249" y="145"/>
                    <a:pt x="226" y="138"/>
                  </a:cubicBezTo>
                  <a:cubicBezTo>
                    <a:pt x="227" y="140"/>
                    <a:pt x="227" y="144"/>
                    <a:pt x="227" y="147"/>
                  </a:cubicBezTo>
                  <a:cubicBezTo>
                    <a:pt x="241" y="158"/>
                    <a:pt x="280" y="181"/>
                    <a:pt x="302" y="145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281" y="179"/>
                    <a:pt x="259" y="171"/>
                    <a:pt x="242" y="164"/>
                  </a:cubicBezTo>
                  <a:cubicBezTo>
                    <a:pt x="243" y="173"/>
                    <a:pt x="243" y="173"/>
                    <a:pt x="243" y="173"/>
                  </a:cubicBezTo>
                  <a:cubicBezTo>
                    <a:pt x="253" y="192"/>
                    <a:pt x="291" y="199"/>
                    <a:pt x="303" y="170"/>
                  </a:cubicBezTo>
                  <a:cubicBezTo>
                    <a:pt x="303" y="181"/>
                    <a:pt x="303" y="181"/>
                    <a:pt x="303" y="181"/>
                  </a:cubicBezTo>
                  <a:cubicBezTo>
                    <a:pt x="298" y="193"/>
                    <a:pt x="276" y="199"/>
                    <a:pt x="260" y="195"/>
                  </a:cubicBezTo>
                  <a:cubicBezTo>
                    <a:pt x="261" y="207"/>
                    <a:pt x="285" y="221"/>
                    <a:pt x="303" y="198"/>
                  </a:cubicBezTo>
                  <a:cubicBezTo>
                    <a:pt x="304" y="210"/>
                    <a:pt x="304" y="210"/>
                    <a:pt x="304" y="210"/>
                  </a:cubicBezTo>
                  <a:cubicBezTo>
                    <a:pt x="295" y="214"/>
                    <a:pt x="284" y="217"/>
                    <a:pt x="274" y="221"/>
                  </a:cubicBezTo>
                  <a:cubicBezTo>
                    <a:pt x="277" y="234"/>
                    <a:pt x="288" y="236"/>
                    <a:pt x="303" y="219"/>
                  </a:cubicBezTo>
                  <a:cubicBezTo>
                    <a:pt x="303" y="221"/>
                    <a:pt x="303" y="224"/>
                    <a:pt x="303" y="226"/>
                  </a:cubicBezTo>
                  <a:cubicBezTo>
                    <a:pt x="298" y="232"/>
                    <a:pt x="290" y="236"/>
                    <a:pt x="285" y="241"/>
                  </a:cubicBezTo>
                  <a:cubicBezTo>
                    <a:pt x="282" y="248"/>
                    <a:pt x="288" y="250"/>
                    <a:pt x="300" y="243"/>
                  </a:cubicBezTo>
                  <a:cubicBezTo>
                    <a:pt x="299" y="246"/>
                    <a:pt x="302" y="246"/>
                    <a:pt x="301" y="247"/>
                  </a:cubicBezTo>
                  <a:cubicBezTo>
                    <a:pt x="297" y="252"/>
                    <a:pt x="290" y="253"/>
                    <a:pt x="286" y="258"/>
                  </a:cubicBezTo>
                  <a:cubicBezTo>
                    <a:pt x="266" y="219"/>
                    <a:pt x="254" y="194"/>
                    <a:pt x="226" y="168"/>
                  </a:cubicBezTo>
                  <a:cubicBezTo>
                    <a:pt x="220" y="169"/>
                    <a:pt x="213" y="169"/>
                    <a:pt x="207" y="169"/>
                  </a:cubicBezTo>
                  <a:cubicBezTo>
                    <a:pt x="184" y="193"/>
                    <a:pt x="161" y="220"/>
                    <a:pt x="151" y="257"/>
                  </a:cubicBezTo>
                  <a:cubicBezTo>
                    <a:pt x="145" y="254"/>
                    <a:pt x="143" y="254"/>
                    <a:pt x="134" y="247"/>
                  </a:cubicBezTo>
                  <a:cubicBezTo>
                    <a:pt x="135" y="246"/>
                    <a:pt x="132" y="242"/>
                    <a:pt x="134" y="243"/>
                  </a:cubicBezTo>
                  <a:cubicBezTo>
                    <a:pt x="138" y="244"/>
                    <a:pt x="143" y="249"/>
                    <a:pt x="146" y="250"/>
                  </a:cubicBezTo>
                  <a:cubicBezTo>
                    <a:pt x="149" y="250"/>
                    <a:pt x="147" y="242"/>
                    <a:pt x="149" y="242"/>
                  </a:cubicBezTo>
                  <a:cubicBezTo>
                    <a:pt x="141" y="234"/>
                    <a:pt x="134" y="231"/>
                    <a:pt x="129" y="226"/>
                  </a:cubicBezTo>
                  <a:cubicBezTo>
                    <a:pt x="129" y="218"/>
                    <a:pt x="129" y="218"/>
                    <a:pt x="129" y="218"/>
                  </a:cubicBezTo>
                  <a:cubicBezTo>
                    <a:pt x="136" y="226"/>
                    <a:pt x="143" y="233"/>
                    <a:pt x="153" y="234"/>
                  </a:cubicBezTo>
                  <a:cubicBezTo>
                    <a:pt x="154" y="226"/>
                    <a:pt x="158" y="222"/>
                    <a:pt x="160" y="218"/>
                  </a:cubicBezTo>
                  <a:cubicBezTo>
                    <a:pt x="142" y="220"/>
                    <a:pt x="134" y="214"/>
                    <a:pt x="128" y="206"/>
                  </a:cubicBezTo>
                  <a:cubicBezTo>
                    <a:pt x="128" y="197"/>
                    <a:pt x="128" y="197"/>
                    <a:pt x="128" y="197"/>
                  </a:cubicBezTo>
                  <a:cubicBezTo>
                    <a:pt x="139" y="210"/>
                    <a:pt x="144" y="215"/>
                    <a:pt x="166" y="207"/>
                  </a:cubicBezTo>
                  <a:cubicBezTo>
                    <a:pt x="167" y="205"/>
                    <a:pt x="175" y="195"/>
                    <a:pt x="175" y="192"/>
                  </a:cubicBezTo>
                  <a:cubicBezTo>
                    <a:pt x="144" y="202"/>
                    <a:pt x="137" y="188"/>
                    <a:pt x="128" y="180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36" y="181"/>
                    <a:pt x="157" y="203"/>
                    <a:pt x="187" y="174"/>
                  </a:cubicBezTo>
                  <a:cubicBezTo>
                    <a:pt x="187" y="172"/>
                    <a:pt x="187" y="167"/>
                    <a:pt x="187" y="165"/>
                  </a:cubicBezTo>
                  <a:cubicBezTo>
                    <a:pt x="166" y="174"/>
                    <a:pt x="144" y="176"/>
                    <a:pt x="127" y="155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56" y="180"/>
                    <a:pt x="183" y="161"/>
                    <a:pt x="206" y="147"/>
                  </a:cubicBezTo>
                  <a:cubicBezTo>
                    <a:pt x="205" y="145"/>
                    <a:pt x="206" y="141"/>
                    <a:pt x="205" y="138"/>
                  </a:cubicBezTo>
                  <a:cubicBezTo>
                    <a:pt x="173" y="153"/>
                    <a:pt x="148" y="144"/>
                    <a:pt x="130" y="133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49" y="141"/>
                    <a:pt x="178" y="142"/>
                    <a:pt x="206" y="128"/>
                  </a:cubicBezTo>
                  <a:cubicBezTo>
                    <a:pt x="205" y="125"/>
                    <a:pt x="206" y="121"/>
                    <a:pt x="205" y="118"/>
                  </a:cubicBezTo>
                  <a:cubicBezTo>
                    <a:pt x="170" y="127"/>
                    <a:pt x="148" y="119"/>
                    <a:pt x="135" y="105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51" y="117"/>
                    <a:pt x="178" y="117"/>
                    <a:pt x="205" y="110"/>
                  </a:cubicBezTo>
                  <a:cubicBezTo>
                    <a:pt x="205" y="106"/>
                    <a:pt x="205" y="102"/>
                    <a:pt x="205" y="99"/>
                  </a:cubicBezTo>
                  <a:cubicBezTo>
                    <a:pt x="177" y="102"/>
                    <a:pt x="153" y="96"/>
                    <a:pt x="146" y="81"/>
                  </a:cubicBezTo>
                  <a:cubicBezTo>
                    <a:pt x="143" y="68"/>
                    <a:pt x="146" y="55"/>
                    <a:pt x="154" y="60"/>
                  </a:cubicBezTo>
                  <a:cubicBezTo>
                    <a:pt x="143" y="80"/>
                    <a:pt x="161" y="98"/>
                    <a:pt x="205" y="92"/>
                  </a:cubicBezTo>
                  <a:cubicBezTo>
                    <a:pt x="204" y="90"/>
                    <a:pt x="204" y="81"/>
                    <a:pt x="204" y="79"/>
                  </a:cubicBezTo>
                  <a:cubicBezTo>
                    <a:pt x="185" y="72"/>
                    <a:pt x="161" y="67"/>
                    <a:pt x="165" y="53"/>
                  </a:cubicBezTo>
                  <a:cubicBezTo>
                    <a:pt x="173" y="40"/>
                    <a:pt x="183" y="34"/>
                    <a:pt x="198" y="39"/>
                  </a:cubicBezTo>
                  <a:close/>
                  <a:moveTo>
                    <a:pt x="137" y="27"/>
                  </a:moveTo>
                  <a:cubicBezTo>
                    <a:pt x="120" y="27"/>
                    <a:pt x="111" y="39"/>
                    <a:pt x="110" y="62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09" y="268"/>
                    <a:pt x="117" y="281"/>
                    <a:pt x="139" y="283"/>
                  </a:cubicBezTo>
                  <a:cubicBezTo>
                    <a:pt x="291" y="282"/>
                    <a:pt x="291" y="282"/>
                    <a:pt x="291" y="282"/>
                  </a:cubicBezTo>
                  <a:cubicBezTo>
                    <a:pt x="309" y="282"/>
                    <a:pt x="317" y="271"/>
                    <a:pt x="315" y="25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20" y="33"/>
                    <a:pt x="302" y="25"/>
                    <a:pt x="276" y="26"/>
                  </a:cubicBezTo>
                  <a:cubicBezTo>
                    <a:pt x="137" y="27"/>
                    <a:pt x="137" y="27"/>
                    <a:pt x="137" y="27"/>
                  </a:cubicBezTo>
                  <a:close/>
                  <a:moveTo>
                    <a:pt x="86" y="19"/>
                  </a:moveTo>
                  <a:cubicBezTo>
                    <a:pt x="59" y="26"/>
                    <a:pt x="22" y="76"/>
                    <a:pt x="14" y="148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76" y="294"/>
                    <a:pt x="76" y="294"/>
                    <a:pt x="76" y="294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92" y="131"/>
                    <a:pt x="96" y="131"/>
                    <a:pt x="99" y="14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321" y="299"/>
                    <a:pt x="321" y="299"/>
                    <a:pt x="321" y="299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31" y="131"/>
                    <a:pt x="334" y="130"/>
                    <a:pt x="338" y="134"/>
                  </a:cubicBezTo>
                  <a:cubicBezTo>
                    <a:pt x="354" y="295"/>
                    <a:pt x="354" y="295"/>
                    <a:pt x="354" y="295"/>
                  </a:cubicBezTo>
                  <a:cubicBezTo>
                    <a:pt x="423" y="298"/>
                    <a:pt x="423" y="298"/>
                    <a:pt x="423" y="298"/>
                  </a:cubicBezTo>
                  <a:cubicBezTo>
                    <a:pt x="403" y="103"/>
                    <a:pt x="403" y="103"/>
                    <a:pt x="403" y="103"/>
                  </a:cubicBezTo>
                  <a:cubicBezTo>
                    <a:pt x="401" y="65"/>
                    <a:pt x="385" y="42"/>
                    <a:pt x="349" y="26"/>
                  </a:cubicBezTo>
                  <a:cubicBezTo>
                    <a:pt x="349" y="26"/>
                    <a:pt x="285" y="0"/>
                    <a:pt x="214" y="0"/>
                  </a:cubicBezTo>
                  <a:cubicBezTo>
                    <a:pt x="130" y="0"/>
                    <a:pt x="86" y="19"/>
                    <a:pt x="86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2" name="Oval 296"/>
            <p:cNvSpPr>
              <a:spLocks noChangeArrowheads="1"/>
            </p:cNvSpPr>
            <p:nvPr/>
          </p:nvSpPr>
          <p:spPr bwMode="auto">
            <a:xfrm>
              <a:off x="2375040" y="3187289"/>
              <a:ext cx="311153" cy="31115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53" name="组合 52"/>
          <p:cNvGrpSpPr>
            <a:grpSpLocks noChangeAspect="1"/>
          </p:cNvGrpSpPr>
          <p:nvPr/>
        </p:nvGrpSpPr>
        <p:grpSpPr>
          <a:xfrm>
            <a:off x="8471701" y="4562102"/>
            <a:ext cx="396000" cy="396000"/>
            <a:chOff x="5722020" y="3075806"/>
            <a:chExt cx="1188041" cy="1187209"/>
          </a:xfrm>
          <a:solidFill>
            <a:schemeClr val="bg1"/>
          </a:solidFill>
        </p:grpSpPr>
        <p:sp>
          <p:nvSpPr>
            <p:cNvPr id="54" name="Freeform 234"/>
            <p:cNvSpPr/>
            <p:nvPr/>
          </p:nvSpPr>
          <p:spPr bwMode="auto">
            <a:xfrm>
              <a:off x="5722020" y="3075806"/>
              <a:ext cx="1188041" cy="1187209"/>
            </a:xfrm>
            <a:custGeom>
              <a:avLst/>
              <a:gdLst>
                <a:gd name="T0" fmla="*/ 555 w 714"/>
                <a:gd name="T1" fmla="*/ 60 h 713"/>
                <a:gd name="T2" fmla="*/ 357 w 714"/>
                <a:gd name="T3" fmla="*/ 0 h 713"/>
                <a:gd name="T4" fmla="*/ 46 w 714"/>
                <a:gd name="T5" fmla="*/ 181 h 713"/>
                <a:gd name="T6" fmla="*/ 0 w 714"/>
                <a:gd name="T7" fmla="*/ 356 h 713"/>
                <a:gd name="T8" fmla="*/ 44 w 714"/>
                <a:gd name="T9" fmla="*/ 528 h 713"/>
                <a:gd name="T10" fmla="*/ 357 w 714"/>
                <a:gd name="T11" fmla="*/ 713 h 713"/>
                <a:gd name="T12" fmla="*/ 631 w 714"/>
                <a:gd name="T13" fmla="*/ 584 h 713"/>
                <a:gd name="T14" fmla="*/ 714 w 714"/>
                <a:gd name="T15" fmla="*/ 356 h 713"/>
                <a:gd name="T16" fmla="*/ 555 w 714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4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4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3" y="522"/>
                    <a:pt x="714" y="443"/>
                    <a:pt x="714" y="356"/>
                  </a:cubicBezTo>
                  <a:cubicBezTo>
                    <a:pt x="714" y="233"/>
                    <a:pt x="651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5" name="Freeform 310"/>
            <p:cNvSpPr>
              <a:spLocks noEditPoints="1"/>
            </p:cNvSpPr>
            <p:nvPr/>
          </p:nvSpPr>
          <p:spPr bwMode="auto">
            <a:xfrm>
              <a:off x="5881757" y="3270485"/>
              <a:ext cx="898518" cy="796187"/>
            </a:xfrm>
            <a:custGeom>
              <a:avLst/>
              <a:gdLst>
                <a:gd name="T0" fmla="*/ 257 w 540"/>
                <a:gd name="T1" fmla="*/ 305 h 478"/>
                <a:gd name="T2" fmla="*/ 240 w 540"/>
                <a:gd name="T3" fmla="*/ 257 h 478"/>
                <a:gd name="T4" fmla="*/ 172 w 540"/>
                <a:gd name="T5" fmla="*/ 477 h 478"/>
                <a:gd name="T6" fmla="*/ 0 w 540"/>
                <a:gd name="T7" fmla="*/ 166 h 478"/>
                <a:gd name="T8" fmla="*/ 52 w 540"/>
                <a:gd name="T9" fmla="*/ 146 h 478"/>
                <a:gd name="T10" fmla="*/ 64 w 540"/>
                <a:gd name="T11" fmla="*/ 179 h 478"/>
                <a:gd name="T12" fmla="*/ 142 w 540"/>
                <a:gd name="T13" fmla="*/ 171 h 478"/>
                <a:gd name="T14" fmla="*/ 199 w 540"/>
                <a:gd name="T15" fmla="*/ 166 h 478"/>
                <a:gd name="T16" fmla="*/ 207 w 540"/>
                <a:gd name="T17" fmla="*/ 230 h 478"/>
                <a:gd name="T18" fmla="*/ 216 w 540"/>
                <a:gd name="T19" fmla="*/ 181 h 478"/>
                <a:gd name="T20" fmla="*/ 282 w 540"/>
                <a:gd name="T21" fmla="*/ 170 h 478"/>
                <a:gd name="T22" fmla="*/ 358 w 540"/>
                <a:gd name="T23" fmla="*/ 175 h 478"/>
                <a:gd name="T24" fmla="*/ 374 w 540"/>
                <a:gd name="T25" fmla="*/ 171 h 478"/>
                <a:gd name="T26" fmla="*/ 500 w 540"/>
                <a:gd name="T27" fmla="*/ 188 h 478"/>
                <a:gd name="T28" fmla="*/ 504 w 540"/>
                <a:gd name="T29" fmla="*/ 236 h 478"/>
                <a:gd name="T30" fmla="*/ 506 w 540"/>
                <a:gd name="T31" fmla="*/ 213 h 478"/>
                <a:gd name="T32" fmla="*/ 429 w 540"/>
                <a:gd name="T33" fmla="*/ 173 h 478"/>
                <a:gd name="T34" fmla="*/ 364 w 540"/>
                <a:gd name="T35" fmla="*/ 177 h 478"/>
                <a:gd name="T36" fmla="*/ 362 w 540"/>
                <a:gd name="T37" fmla="*/ 175 h 478"/>
                <a:gd name="T38" fmla="*/ 342 w 540"/>
                <a:gd name="T39" fmla="*/ 166 h 478"/>
                <a:gd name="T40" fmla="*/ 220 w 540"/>
                <a:gd name="T41" fmla="*/ 177 h 478"/>
                <a:gd name="T42" fmla="*/ 207 w 540"/>
                <a:gd name="T43" fmla="*/ 212 h 478"/>
                <a:gd name="T44" fmla="*/ 194 w 540"/>
                <a:gd name="T45" fmla="*/ 180 h 478"/>
                <a:gd name="T46" fmla="*/ 64 w 540"/>
                <a:gd name="T47" fmla="*/ 167 h 478"/>
                <a:gd name="T48" fmla="*/ 54 w 540"/>
                <a:gd name="T49" fmla="*/ 137 h 478"/>
                <a:gd name="T50" fmla="*/ 25 w 540"/>
                <a:gd name="T51" fmla="*/ 80 h 478"/>
                <a:gd name="T52" fmla="*/ 50 w 540"/>
                <a:gd name="T53" fmla="*/ 81 h 478"/>
                <a:gd name="T54" fmla="*/ 53 w 540"/>
                <a:gd name="T55" fmla="*/ 108 h 478"/>
                <a:gd name="T56" fmla="*/ 80 w 540"/>
                <a:gd name="T57" fmla="*/ 85 h 478"/>
                <a:gd name="T58" fmla="*/ 105 w 540"/>
                <a:gd name="T59" fmla="*/ 95 h 478"/>
                <a:gd name="T60" fmla="*/ 124 w 540"/>
                <a:gd name="T61" fmla="*/ 85 h 478"/>
                <a:gd name="T62" fmla="*/ 197 w 540"/>
                <a:gd name="T63" fmla="*/ 80 h 478"/>
                <a:gd name="T64" fmla="*/ 201 w 540"/>
                <a:gd name="T65" fmla="*/ 104 h 478"/>
                <a:gd name="T66" fmla="*/ 238 w 540"/>
                <a:gd name="T67" fmla="*/ 85 h 478"/>
                <a:gd name="T68" fmla="*/ 352 w 540"/>
                <a:gd name="T69" fmla="*/ 82 h 478"/>
                <a:gd name="T70" fmla="*/ 363 w 540"/>
                <a:gd name="T71" fmla="*/ 105 h 478"/>
                <a:gd name="T72" fmla="*/ 394 w 540"/>
                <a:gd name="T73" fmla="*/ 85 h 478"/>
                <a:gd name="T74" fmla="*/ 417 w 540"/>
                <a:gd name="T75" fmla="*/ 84 h 478"/>
                <a:gd name="T76" fmla="*/ 501 w 540"/>
                <a:gd name="T77" fmla="*/ 64 h 478"/>
                <a:gd name="T78" fmla="*/ 510 w 540"/>
                <a:gd name="T79" fmla="*/ 87 h 478"/>
                <a:gd name="T80" fmla="*/ 502 w 540"/>
                <a:gd name="T81" fmla="*/ 61 h 478"/>
                <a:gd name="T82" fmla="*/ 404 w 540"/>
                <a:gd name="T83" fmla="*/ 90 h 478"/>
                <a:gd name="T84" fmla="*/ 379 w 540"/>
                <a:gd name="T85" fmla="*/ 80 h 478"/>
                <a:gd name="T86" fmla="*/ 359 w 540"/>
                <a:gd name="T87" fmla="*/ 66 h 478"/>
                <a:gd name="T88" fmla="*/ 354 w 540"/>
                <a:gd name="T89" fmla="*/ 67 h 478"/>
                <a:gd name="T90" fmla="*/ 253 w 540"/>
                <a:gd name="T91" fmla="*/ 84 h 478"/>
                <a:gd name="T92" fmla="*/ 232 w 540"/>
                <a:gd name="T93" fmla="*/ 81 h 478"/>
                <a:gd name="T94" fmla="*/ 205 w 540"/>
                <a:gd name="T95" fmla="*/ 74 h 478"/>
                <a:gd name="T96" fmla="*/ 126 w 540"/>
                <a:gd name="T97" fmla="*/ 82 h 478"/>
                <a:gd name="T98" fmla="*/ 104 w 540"/>
                <a:gd name="T99" fmla="*/ 93 h 478"/>
                <a:gd name="T100" fmla="*/ 93 w 540"/>
                <a:gd name="T101" fmla="*/ 87 h 478"/>
                <a:gd name="T102" fmla="*/ 59 w 540"/>
                <a:gd name="T103" fmla="*/ 96 h 478"/>
                <a:gd name="T104" fmla="*/ 52 w 540"/>
                <a:gd name="T105" fmla="*/ 66 h 478"/>
                <a:gd name="T106" fmla="*/ 357 w 540"/>
                <a:gd name="T107" fmla="*/ 63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40" h="478">
                  <a:moveTo>
                    <a:pt x="239" y="195"/>
                  </a:moveTo>
                  <a:cubicBezTo>
                    <a:pt x="203" y="99"/>
                    <a:pt x="254" y="48"/>
                    <a:pt x="313" y="26"/>
                  </a:cubicBezTo>
                  <a:cubicBezTo>
                    <a:pt x="378" y="0"/>
                    <a:pt x="476" y="92"/>
                    <a:pt x="540" y="189"/>
                  </a:cubicBezTo>
                  <a:cubicBezTo>
                    <a:pt x="534" y="333"/>
                    <a:pt x="374" y="420"/>
                    <a:pt x="352" y="417"/>
                  </a:cubicBezTo>
                  <a:cubicBezTo>
                    <a:pt x="285" y="447"/>
                    <a:pt x="240" y="377"/>
                    <a:pt x="257" y="305"/>
                  </a:cubicBezTo>
                  <a:cubicBezTo>
                    <a:pt x="250" y="296"/>
                    <a:pt x="228" y="277"/>
                    <a:pt x="228" y="335"/>
                  </a:cubicBezTo>
                  <a:cubicBezTo>
                    <a:pt x="228" y="383"/>
                    <a:pt x="228" y="430"/>
                    <a:pt x="228" y="478"/>
                  </a:cubicBezTo>
                  <a:cubicBezTo>
                    <a:pt x="214" y="478"/>
                    <a:pt x="200" y="478"/>
                    <a:pt x="186" y="478"/>
                  </a:cubicBezTo>
                  <a:cubicBezTo>
                    <a:pt x="186" y="422"/>
                    <a:pt x="186" y="367"/>
                    <a:pt x="186" y="311"/>
                  </a:cubicBezTo>
                  <a:cubicBezTo>
                    <a:pt x="194" y="280"/>
                    <a:pt x="209" y="258"/>
                    <a:pt x="240" y="257"/>
                  </a:cubicBezTo>
                  <a:cubicBezTo>
                    <a:pt x="265" y="257"/>
                    <a:pt x="289" y="257"/>
                    <a:pt x="314" y="257"/>
                  </a:cubicBezTo>
                  <a:cubicBezTo>
                    <a:pt x="314" y="251"/>
                    <a:pt x="314" y="245"/>
                    <a:pt x="314" y="239"/>
                  </a:cubicBezTo>
                  <a:cubicBezTo>
                    <a:pt x="279" y="239"/>
                    <a:pt x="245" y="239"/>
                    <a:pt x="210" y="239"/>
                  </a:cubicBezTo>
                  <a:cubicBezTo>
                    <a:pt x="175" y="250"/>
                    <a:pt x="173" y="277"/>
                    <a:pt x="172" y="305"/>
                  </a:cubicBezTo>
                  <a:cubicBezTo>
                    <a:pt x="172" y="362"/>
                    <a:pt x="172" y="420"/>
                    <a:pt x="172" y="477"/>
                  </a:cubicBezTo>
                  <a:cubicBezTo>
                    <a:pt x="157" y="477"/>
                    <a:pt x="144" y="477"/>
                    <a:pt x="129" y="477"/>
                  </a:cubicBezTo>
                  <a:cubicBezTo>
                    <a:pt x="129" y="419"/>
                    <a:pt x="129" y="361"/>
                    <a:pt x="129" y="303"/>
                  </a:cubicBezTo>
                  <a:cubicBezTo>
                    <a:pt x="145" y="234"/>
                    <a:pt x="183" y="187"/>
                    <a:pt x="239" y="195"/>
                  </a:cubicBezTo>
                  <a:close/>
                  <a:moveTo>
                    <a:pt x="2" y="162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10" y="170"/>
                    <a:pt x="12" y="171"/>
                    <a:pt x="24" y="168"/>
                  </a:cubicBezTo>
                  <a:cubicBezTo>
                    <a:pt x="32" y="168"/>
                    <a:pt x="40" y="168"/>
                    <a:pt x="47" y="172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50" y="162"/>
                    <a:pt x="50" y="153"/>
                    <a:pt x="52" y="146"/>
                  </a:cubicBezTo>
                  <a:cubicBezTo>
                    <a:pt x="53" y="155"/>
                    <a:pt x="53" y="165"/>
                    <a:pt x="52" y="175"/>
                  </a:cubicBezTo>
                  <a:cubicBezTo>
                    <a:pt x="52" y="180"/>
                    <a:pt x="50" y="211"/>
                    <a:pt x="55" y="212"/>
                  </a:cubicBezTo>
                  <a:cubicBezTo>
                    <a:pt x="58" y="212"/>
                    <a:pt x="60" y="208"/>
                    <a:pt x="61" y="202"/>
                  </a:cubicBezTo>
                  <a:cubicBezTo>
                    <a:pt x="62" y="196"/>
                    <a:pt x="63" y="187"/>
                    <a:pt x="64" y="179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4" y="175"/>
                    <a:pt x="65" y="172"/>
                    <a:pt x="67" y="170"/>
                  </a:cubicBezTo>
                  <a:cubicBezTo>
                    <a:pt x="69" y="169"/>
                    <a:pt x="73" y="168"/>
                    <a:pt x="78" y="168"/>
                  </a:cubicBezTo>
                  <a:cubicBezTo>
                    <a:pt x="85" y="166"/>
                    <a:pt x="95" y="155"/>
                    <a:pt x="102" y="160"/>
                  </a:cubicBezTo>
                  <a:cubicBezTo>
                    <a:pt x="104" y="158"/>
                    <a:pt x="117" y="156"/>
                    <a:pt x="121" y="160"/>
                  </a:cubicBezTo>
                  <a:cubicBezTo>
                    <a:pt x="128" y="162"/>
                    <a:pt x="135" y="166"/>
                    <a:pt x="142" y="171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59" y="183"/>
                    <a:pt x="176" y="187"/>
                    <a:pt x="195" y="184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9" y="180"/>
                    <a:pt x="199" y="173"/>
                    <a:pt x="199" y="166"/>
                  </a:cubicBezTo>
                  <a:cubicBezTo>
                    <a:pt x="199" y="160"/>
                    <a:pt x="200" y="153"/>
                    <a:pt x="201" y="150"/>
                  </a:cubicBezTo>
                  <a:cubicBezTo>
                    <a:pt x="203" y="156"/>
                    <a:pt x="203" y="165"/>
                    <a:pt x="203" y="175"/>
                  </a:cubicBezTo>
                  <a:cubicBezTo>
                    <a:pt x="204" y="181"/>
                    <a:pt x="196" y="234"/>
                    <a:pt x="204" y="233"/>
                  </a:cubicBezTo>
                  <a:cubicBezTo>
                    <a:pt x="204" y="233"/>
                    <a:pt x="204" y="233"/>
                    <a:pt x="204" y="233"/>
                  </a:cubicBezTo>
                  <a:cubicBezTo>
                    <a:pt x="205" y="233"/>
                    <a:pt x="206" y="232"/>
                    <a:pt x="207" y="230"/>
                  </a:cubicBezTo>
                  <a:cubicBezTo>
                    <a:pt x="208" y="228"/>
                    <a:pt x="210" y="222"/>
                    <a:pt x="211" y="213"/>
                  </a:cubicBezTo>
                  <a:cubicBezTo>
                    <a:pt x="213" y="208"/>
                    <a:pt x="213" y="201"/>
                    <a:pt x="213" y="195"/>
                  </a:cubicBezTo>
                  <a:cubicBezTo>
                    <a:pt x="213" y="189"/>
                    <a:pt x="213" y="184"/>
                    <a:pt x="214" y="182"/>
                  </a:cubicBezTo>
                  <a:cubicBezTo>
                    <a:pt x="214" y="181"/>
                    <a:pt x="214" y="181"/>
                    <a:pt x="215" y="181"/>
                  </a:cubicBezTo>
                  <a:cubicBezTo>
                    <a:pt x="216" y="181"/>
                    <a:pt x="216" y="181"/>
                    <a:pt x="216" y="181"/>
                  </a:cubicBezTo>
                  <a:cubicBezTo>
                    <a:pt x="217" y="181"/>
                    <a:pt x="218" y="181"/>
                    <a:pt x="220" y="181"/>
                  </a:cubicBezTo>
                  <a:cubicBezTo>
                    <a:pt x="224" y="182"/>
                    <a:pt x="228" y="182"/>
                    <a:pt x="234" y="178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9" y="172"/>
                    <a:pt x="249" y="172"/>
                    <a:pt x="261" y="172"/>
                  </a:cubicBezTo>
                  <a:cubicBezTo>
                    <a:pt x="263" y="173"/>
                    <a:pt x="282" y="172"/>
                    <a:pt x="282" y="170"/>
                  </a:cubicBezTo>
                  <a:cubicBezTo>
                    <a:pt x="304" y="169"/>
                    <a:pt x="320" y="170"/>
                    <a:pt x="341" y="170"/>
                  </a:cubicBezTo>
                  <a:cubicBezTo>
                    <a:pt x="341" y="170"/>
                    <a:pt x="341" y="170"/>
                    <a:pt x="341" y="170"/>
                  </a:cubicBezTo>
                  <a:cubicBezTo>
                    <a:pt x="344" y="171"/>
                    <a:pt x="348" y="171"/>
                    <a:pt x="351" y="171"/>
                  </a:cubicBezTo>
                  <a:cubicBezTo>
                    <a:pt x="356" y="168"/>
                    <a:pt x="357" y="156"/>
                    <a:pt x="358" y="143"/>
                  </a:cubicBezTo>
                  <a:cubicBezTo>
                    <a:pt x="358" y="150"/>
                    <a:pt x="358" y="160"/>
                    <a:pt x="358" y="175"/>
                  </a:cubicBezTo>
                  <a:cubicBezTo>
                    <a:pt x="358" y="175"/>
                    <a:pt x="358" y="175"/>
                    <a:pt x="358" y="175"/>
                  </a:cubicBezTo>
                  <a:cubicBezTo>
                    <a:pt x="358" y="179"/>
                    <a:pt x="354" y="217"/>
                    <a:pt x="362" y="213"/>
                  </a:cubicBezTo>
                  <a:cubicBezTo>
                    <a:pt x="365" y="210"/>
                    <a:pt x="366" y="202"/>
                    <a:pt x="367" y="198"/>
                  </a:cubicBezTo>
                  <a:cubicBezTo>
                    <a:pt x="367" y="193"/>
                    <a:pt x="368" y="188"/>
                    <a:pt x="369" y="178"/>
                  </a:cubicBezTo>
                  <a:cubicBezTo>
                    <a:pt x="369" y="172"/>
                    <a:pt x="371" y="170"/>
                    <a:pt x="374" y="171"/>
                  </a:cubicBezTo>
                  <a:cubicBezTo>
                    <a:pt x="377" y="171"/>
                    <a:pt x="380" y="173"/>
                    <a:pt x="383" y="175"/>
                  </a:cubicBezTo>
                  <a:cubicBezTo>
                    <a:pt x="389" y="179"/>
                    <a:pt x="401" y="178"/>
                    <a:pt x="408" y="178"/>
                  </a:cubicBezTo>
                  <a:cubicBezTo>
                    <a:pt x="415" y="178"/>
                    <a:pt x="422" y="178"/>
                    <a:pt x="429" y="177"/>
                  </a:cubicBezTo>
                  <a:cubicBezTo>
                    <a:pt x="429" y="177"/>
                    <a:pt x="465" y="179"/>
                    <a:pt x="468" y="179"/>
                  </a:cubicBezTo>
                  <a:cubicBezTo>
                    <a:pt x="479" y="181"/>
                    <a:pt x="490" y="183"/>
                    <a:pt x="500" y="188"/>
                  </a:cubicBezTo>
                  <a:cubicBezTo>
                    <a:pt x="501" y="181"/>
                    <a:pt x="502" y="174"/>
                    <a:pt x="503" y="166"/>
                  </a:cubicBezTo>
                  <a:cubicBezTo>
                    <a:pt x="503" y="171"/>
                    <a:pt x="503" y="175"/>
                    <a:pt x="503" y="179"/>
                  </a:cubicBezTo>
                  <a:cubicBezTo>
                    <a:pt x="503" y="191"/>
                    <a:pt x="502" y="203"/>
                    <a:pt x="502" y="213"/>
                  </a:cubicBezTo>
                  <a:cubicBezTo>
                    <a:pt x="502" y="213"/>
                    <a:pt x="502" y="213"/>
                    <a:pt x="502" y="213"/>
                  </a:cubicBezTo>
                  <a:cubicBezTo>
                    <a:pt x="502" y="221"/>
                    <a:pt x="501" y="229"/>
                    <a:pt x="504" y="236"/>
                  </a:cubicBezTo>
                  <a:cubicBezTo>
                    <a:pt x="508" y="235"/>
                    <a:pt x="508" y="235"/>
                    <a:pt x="508" y="235"/>
                  </a:cubicBezTo>
                  <a:cubicBezTo>
                    <a:pt x="505" y="228"/>
                    <a:pt x="506" y="220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7" y="203"/>
                    <a:pt x="507" y="191"/>
                    <a:pt x="507" y="179"/>
                  </a:cubicBezTo>
                  <a:cubicBezTo>
                    <a:pt x="507" y="169"/>
                    <a:pt x="507" y="159"/>
                    <a:pt x="506" y="150"/>
                  </a:cubicBezTo>
                  <a:cubicBezTo>
                    <a:pt x="499" y="156"/>
                    <a:pt x="498" y="174"/>
                    <a:pt x="496" y="182"/>
                  </a:cubicBezTo>
                  <a:cubicBezTo>
                    <a:pt x="488" y="179"/>
                    <a:pt x="479" y="177"/>
                    <a:pt x="469" y="175"/>
                  </a:cubicBezTo>
                  <a:cubicBezTo>
                    <a:pt x="457" y="173"/>
                    <a:pt x="443" y="173"/>
                    <a:pt x="429" y="173"/>
                  </a:cubicBezTo>
                  <a:cubicBezTo>
                    <a:pt x="422" y="174"/>
                    <a:pt x="415" y="174"/>
                    <a:pt x="408" y="174"/>
                  </a:cubicBezTo>
                  <a:cubicBezTo>
                    <a:pt x="403" y="174"/>
                    <a:pt x="389" y="175"/>
                    <a:pt x="385" y="172"/>
                  </a:cubicBezTo>
                  <a:cubicBezTo>
                    <a:pt x="382" y="170"/>
                    <a:pt x="378" y="167"/>
                    <a:pt x="375" y="167"/>
                  </a:cubicBezTo>
                  <a:cubicBezTo>
                    <a:pt x="370" y="166"/>
                    <a:pt x="366" y="168"/>
                    <a:pt x="364" y="177"/>
                  </a:cubicBezTo>
                  <a:cubicBezTo>
                    <a:pt x="364" y="177"/>
                    <a:pt x="364" y="177"/>
                    <a:pt x="364" y="177"/>
                  </a:cubicBezTo>
                  <a:cubicBezTo>
                    <a:pt x="364" y="187"/>
                    <a:pt x="363" y="193"/>
                    <a:pt x="362" y="197"/>
                  </a:cubicBezTo>
                  <a:cubicBezTo>
                    <a:pt x="362" y="200"/>
                    <a:pt x="362" y="202"/>
                    <a:pt x="361" y="204"/>
                  </a:cubicBezTo>
                  <a:cubicBezTo>
                    <a:pt x="361" y="202"/>
                    <a:pt x="361" y="198"/>
                    <a:pt x="361" y="195"/>
                  </a:cubicBezTo>
                  <a:cubicBezTo>
                    <a:pt x="362" y="189"/>
                    <a:pt x="362" y="182"/>
                    <a:pt x="362" y="175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34"/>
                    <a:pt x="361" y="125"/>
                    <a:pt x="359" y="125"/>
                  </a:cubicBezTo>
                  <a:cubicBezTo>
                    <a:pt x="352" y="125"/>
                    <a:pt x="355" y="161"/>
                    <a:pt x="349" y="167"/>
                  </a:cubicBezTo>
                  <a:cubicBezTo>
                    <a:pt x="347" y="167"/>
                    <a:pt x="344" y="167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16" y="165"/>
                    <a:pt x="313" y="163"/>
                    <a:pt x="282" y="166"/>
                  </a:cubicBezTo>
                  <a:cubicBezTo>
                    <a:pt x="281" y="168"/>
                    <a:pt x="262" y="169"/>
                    <a:pt x="261" y="168"/>
                  </a:cubicBezTo>
                  <a:cubicBezTo>
                    <a:pt x="249" y="168"/>
                    <a:pt x="237" y="168"/>
                    <a:pt x="232" y="174"/>
                  </a:cubicBezTo>
                  <a:cubicBezTo>
                    <a:pt x="227" y="178"/>
                    <a:pt x="224" y="178"/>
                    <a:pt x="220" y="177"/>
                  </a:cubicBezTo>
                  <a:cubicBezTo>
                    <a:pt x="219" y="177"/>
                    <a:pt x="217" y="177"/>
                    <a:pt x="216" y="177"/>
                  </a:cubicBezTo>
                  <a:cubicBezTo>
                    <a:pt x="213" y="176"/>
                    <a:pt x="211" y="178"/>
                    <a:pt x="210" y="181"/>
                  </a:cubicBezTo>
                  <a:cubicBezTo>
                    <a:pt x="209" y="184"/>
                    <a:pt x="209" y="189"/>
                    <a:pt x="209" y="195"/>
                  </a:cubicBezTo>
                  <a:cubicBezTo>
                    <a:pt x="209" y="201"/>
                    <a:pt x="209" y="208"/>
                    <a:pt x="208" y="212"/>
                  </a:cubicBezTo>
                  <a:cubicBezTo>
                    <a:pt x="207" y="212"/>
                    <a:pt x="207" y="212"/>
                    <a:pt x="207" y="212"/>
                  </a:cubicBezTo>
                  <a:cubicBezTo>
                    <a:pt x="206" y="219"/>
                    <a:pt x="205" y="223"/>
                    <a:pt x="204" y="226"/>
                  </a:cubicBezTo>
                  <a:cubicBezTo>
                    <a:pt x="203" y="210"/>
                    <a:pt x="207" y="192"/>
                    <a:pt x="207" y="175"/>
                  </a:cubicBezTo>
                  <a:cubicBezTo>
                    <a:pt x="207" y="165"/>
                    <a:pt x="207" y="153"/>
                    <a:pt x="202" y="142"/>
                  </a:cubicBezTo>
                  <a:cubicBezTo>
                    <a:pt x="196" y="146"/>
                    <a:pt x="196" y="158"/>
                    <a:pt x="195" y="166"/>
                  </a:cubicBezTo>
                  <a:cubicBezTo>
                    <a:pt x="195" y="171"/>
                    <a:pt x="195" y="177"/>
                    <a:pt x="194" y="180"/>
                  </a:cubicBezTo>
                  <a:cubicBezTo>
                    <a:pt x="176" y="183"/>
                    <a:pt x="160" y="179"/>
                    <a:pt x="144" y="168"/>
                  </a:cubicBezTo>
                  <a:cubicBezTo>
                    <a:pt x="137" y="163"/>
                    <a:pt x="130" y="158"/>
                    <a:pt x="122" y="156"/>
                  </a:cubicBezTo>
                  <a:cubicBezTo>
                    <a:pt x="114" y="152"/>
                    <a:pt x="108" y="153"/>
                    <a:pt x="103" y="156"/>
                  </a:cubicBezTo>
                  <a:cubicBezTo>
                    <a:pt x="95" y="152"/>
                    <a:pt x="84" y="159"/>
                    <a:pt x="78" y="164"/>
                  </a:cubicBezTo>
                  <a:cubicBezTo>
                    <a:pt x="72" y="164"/>
                    <a:pt x="67" y="165"/>
                    <a:pt x="64" y="167"/>
                  </a:cubicBezTo>
                  <a:cubicBezTo>
                    <a:pt x="61" y="170"/>
                    <a:pt x="60" y="173"/>
                    <a:pt x="60" y="179"/>
                  </a:cubicBezTo>
                  <a:cubicBezTo>
                    <a:pt x="59" y="187"/>
                    <a:pt x="58" y="195"/>
                    <a:pt x="57" y="201"/>
                  </a:cubicBezTo>
                  <a:cubicBezTo>
                    <a:pt x="57" y="202"/>
                    <a:pt x="57" y="203"/>
                    <a:pt x="56" y="203"/>
                  </a:cubicBezTo>
                  <a:cubicBezTo>
                    <a:pt x="56" y="194"/>
                    <a:pt x="56" y="185"/>
                    <a:pt x="56" y="175"/>
                  </a:cubicBezTo>
                  <a:cubicBezTo>
                    <a:pt x="57" y="161"/>
                    <a:pt x="57" y="148"/>
                    <a:pt x="54" y="137"/>
                  </a:cubicBezTo>
                  <a:cubicBezTo>
                    <a:pt x="50" y="138"/>
                    <a:pt x="51" y="140"/>
                    <a:pt x="48" y="146"/>
                  </a:cubicBezTo>
                  <a:cubicBezTo>
                    <a:pt x="47" y="151"/>
                    <a:pt x="46" y="158"/>
                    <a:pt x="46" y="167"/>
                  </a:cubicBezTo>
                  <a:cubicBezTo>
                    <a:pt x="39" y="164"/>
                    <a:pt x="32" y="164"/>
                    <a:pt x="24" y="164"/>
                  </a:cubicBezTo>
                  <a:cubicBezTo>
                    <a:pt x="13" y="165"/>
                    <a:pt x="12" y="166"/>
                    <a:pt x="2" y="162"/>
                  </a:cubicBezTo>
                  <a:close/>
                  <a:moveTo>
                    <a:pt x="25" y="80"/>
                  </a:moveTo>
                  <a:cubicBezTo>
                    <a:pt x="23" y="83"/>
                    <a:pt x="23" y="83"/>
                    <a:pt x="23" y="83"/>
                  </a:cubicBezTo>
                  <a:cubicBezTo>
                    <a:pt x="27" y="85"/>
                    <a:pt x="31" y="86"/>
                    <a:pt x="36" y="86"/>
                  </a:cubicBezTo>
                  <a:cubicBezTo>
                    <a:pt x="40" y="86"/>
                    <a:pt x="45" y="85"/>
                    <a:pt x="49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2" y="73"/>
                    <a:pt x="51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2" y="70"/>
                    <a:pt x="51" y="71"/>
                    <a:pt x="52" y="74"/>
                  </a:cubicBezTo>
                  <a:cubicBezTo>
                    <a:pt x="52" y="76"/>
                    <a:pt x="53" y="78"/>
                    <a:pt x="53" y="81"/>
                  </a:cubicBezTo>
                  <a:cubicBezTo>
                    <a:pt x="52" y="98"/>
                    <a:pt x="52" y="106"/>
                    <a:pt x="53" y="108"/>
                  </a:cubicBezTo>
                  <a:cubicBezTo>
                    <a:pt x="56" y="113"/>
                    <a:pt x="59" y="108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3" y="91"/>
                    <a:pt x="65" y="88"/>
                    <a:pt x="67" y="87"/>
                  </a:cubicBezTo>
                  <a:cubicBezTo>
                    <a:pt x="70" y="85"/>
                    <a:pt x="73" y="84"/>
                    <a:pt x="77" y="84"/>
                  </a:cubicBezTo>
                  <a:cubicBezTo>
                    <a:pt x="79" y="85"/>
                    <a:pt x="79" y="85"/>
                    <a:pt x="80" y="85"/>
                  </a:cubicBezTo>
                  <a:cubicBezTo>
                    <a:pt x="82" y="86"/>
                    <a:pt x="84" y="87"/>
                    <a:pt x="91" y="90"/>
                  </a:cubicBezTo>
                  <a:cubicBezTo>
                    <a:pt x="93" y="93"/>
                    <a:pt x="95" y="95"/>
                    <a:pt x="97" y="96"/>
                  </a:cubicBezTo>
                  <a:cubicBezTo>
                    <a:pt x="99" y="96"/>
                    <a:pt x="100" y="97"/>
                    <a:pt x="102" y="97"/>
                  </a:cubicBezTo>
                  <a:cubicBezTo>
                    <a:pt x="103" y="96"/>
                    <a:pt x="104" y="96"/>
                    <a:pt x="105" y="95"/>
                  </a:cubicBezTo>
                  <a:cubicBezTo>
                    <a:pt x="105" y="95"/>
                    <a:pt x="105" y="95"/>
                    <a:pt x="105" y="95"/>
                  </a:cubicBezTo>
                  <a:cubicBezTo>
                    <a:pt x="107" y="94"/>
                    <a:pt x="109" y="93"/>
                    <a:pt x="109" y="91"/>
                  </a:cubicBezTo>
                  <a:cubicBezTo>
                    <a:pt x="109" y="90"/>
                    <a:pt x="109" y="90"/>
                    <a:pt x="109" y="90"/>
                  </a:cubicBezTo>
                  <a:cubicBezTo>
                    <a:pt x="109" y="86"/>
                    <a:pt x="113" y="85"/>
                    <a:pt x="117" y="85"/>
                  </a:cubicBezTo>
                  <a:cubicBezTo>
                    <a:pt x="119" y="85"/>
                    <a:pt x="122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6"/>
                    <a:pt x="125" y="86"/>
                    <a:pt x="125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91" y="87"/>
                    <a:pt x="194" y="83"/>
                    <a:pt x="197" y="80"/>
                  </a:cubicBezTo>
                  <a:cubicBezTo>
                    <a:pt x="197" y="79"/>
                    <a:pt x="198" y="78"/>
                    <a:pt x="199" y="78"/>
                  </a:cubicBezTo>
                  <a:cubicBezTo>
                    <a:pt x="199" y="78"/>
                    <a:pt x="199" y="78"/>
                    <a:pt x="199" y="78"/>
                  </a:cubicBezTo>
                  <a:cubicBezTo>
                    <a:pt x="199" y="77"/>
                    <a:pt x="199" y="77"/>
                    <a:pt x="199" y="77"/>
                  </a:cubicBezTo>
                  <a:cubicBezTo>
                    <a:pt x="200" y="71"/>
                    <a:pt x="201" y="70"/>
                    <a:pt x="202" y="74"/>
                  </a:cubicBezTo>
                  <a:cubicBezTo>
                    <a:pt x="201" y="88"/>
                    <a:pt x="200" y="100"/>
                    <a:pt x="201" y="104"/>
                  </a:cubicBezTo>
                  <a:cubicBezTo>
                    <a:pt x="202" y="113"/>
                    <a:pt x="205" y="111"/>
                    <a:pt x="211" y="94"/>
                  </a:cubicBezTo>
                  <a:cubicBezTo>
                    <a:pt x="211" y="93"/>
                    <a:pt x="211" y="93"/>
                    <a:pt x="211" y="93"/>
                  </a:cubicBezTo>
                  <a:cubicBezTo>
                    <a:pt x="211" y="86"/>
                    <a:pt x="215" y="84"/>
                    <a:pt x="221" y="84"/>
                  </a:cubicBezTo>
                  <a:cubicBezTo>
                    <a:pt x="224" y="84"/>
                    <a:pt x="228" y="84"/>
                    <a:pt x="231" y="84"/>
                  </a:cubicBezTo>
                  <a:cubicBezTo>
                    <a:pt x="233" y="85"/>
                    <a:pt x="236" y="85"/>
                    <a:pt x="238" y="85"/>
                  </a:cubicBezTo>
                  <a:cubicBezTo>
                    <a:pt x="240" y="90"/>
                    <a:pt x="243" y="93"/>
                    <a:pt x="246" y="93"/>
                  </a:cubicBezTo>
                  <a:cubicBezTo>
                    <a:pt x="249" y="93"/>
                    <a:pt x="252" y="91"/>
                    <a:pt x="256" y="86"/>
                  </a:cubicBezTo>
                  <a:cubicBezTo>
                    <a:pt x="268" y="80"/>
                    <a:pt x="287" y="82"/>
                    <a:pt x="306" y="84"/>
                  </a:cubicBezTo>
                  <a:cubicBezTo>
                    <a:pt x="323" y="85"/>
                    <a:pt x="340" y="87"/>
                    <a:pt x="351" y="83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4" y="78"/>
                    <a:pt x="355" y="74"/>
                    <a:pt x="356" y="71"/>
                  </a:cubicBezTo>
                  <a:cubicBezTo>
                    <a:pt x="356" y="85"/>
                    <a:pt x="356" y="96"/>
                    <a:pt x="357" y="101"/>
                  </a:cubicBezTo>
                  <a:cubicBezTo>
                    <a:pt x="357" y="104"/>
                    <a:pt x="358" y="105"/>
                    <a:pt x="359" y="106"/>
                  </a:cubicBezTo>
                  <a:cubicBezTo>
                    <a:pt x="360" y="108"/>
                    <a:pt x="362" y="107"/>
                    <a:pt x="363" y="105"/>
                  </a:cubicBezTo>
                  <a:cubicBezTo>
                    <a:pt x="364" y="104"/>
                    <a:pt x="366" y="100"/>
                    <a:pt x="367" y="94"/>
                  </a:cubicBezTo>
                  <a:cubicBezTo>
                    <a:pt x="367" y="94"/>
                    <a:pt x="367" y="94"/>
                    <a:pt x="367" y="94"/>
                  </a:cubicBezTo>
                  <a:cubicBezTo>
                    <a:pt x="368" y="84"/>
                    <a:pt x="373" y="83"/>
                    <a:pt x="379" y="83"/>
                  </a:cubicBezTo>
                  <a:cubicBezTo>
                    <a:pt x="381" y="83"/>
                    <a:pt x="383" y="84"/>
                    <a:pt x="385" y="84"/>
                  </a:cubicBezTo>
                  <a:cubicBezTo>
                    <a:pt x="388" y="85"/>
                    <a:pt x="391" y="85"/>
                    <a:pt x="394" y="85"/>
                  </a:cubicBezTo>
                  <a:cubicBezTo>
                    <a:pt x="397" y="90"/>
                    <a:pt x="400" y="93"/>
                    <a:pt x="404" y="93"/>
                  </a:cubicBezTo>
                  <a:cubicBezTo>
                    <a:pt x="408" y="94"/>
                    <a:pt x="412" y="91"/>
                    <a:pt x="416" y="86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416" y="84"/>
                    <a:pt x="416" y="84"/>
                    <a:pt x="416" y="84"/>
                  </a:cubicBezTo>
                  <a:cubicBezTo>
                    <a:pt x="416" y="84"/>
                    <a:pt x="416" y="85"/>
                    <a:pt x="417" y="84"/>
                  </a:cubicBezTo>
                  <a:cubicBezTo>
                    <a:pt x="422" y="82"/>
                    <a:pt x="442" y="83"/>
                    <a:pt x="464" y="83"/>
                  </a:cubicBezTo>
                  <a:cubicBezTo>
                    <a:pt x="476" y="84"/>
                    <a:pt x="488" y="84"/>
                    <a:pt x="498" y="84"/>
                  </a:cubicBezTo>
                  <a:cubicBezTo>
                    <a:pt x="500" y="84"/>
                    <a:pt x="500" y="84"/>
                    <a:pt x="500" y="84"/>
                  </a:cubicBezTo>
                  <a:cubicBezTo>
                    <a:pt x="500" y="82"/>
                    <a:pt x="500" y="82"/>
                    <a:pt x="500" y="82"/>
                  </a:cubicBezTo>
                  <a:cubicBezTo>
                    <a:pt x="501" y="69"/>
                    <a:pt x="501" y="64"/>
                    <a:pt x="501" y="64"/>
                  </a:cubicBezTo>
                  <a:cubicBezTo>
                    <a:pt x="502" y="64"/>
                    <a:pt x="501" y="70"/>
                    <a:pt x="502" y="75"/>
                  </a:cubicBezTo>
                  <a:cubicBezTo>
                    <a:pt x="502" y="77"/>
                    <a:pt x="502" y="80"/>
                    <a:pt x="503" y="82"/>
                  </a:cubicBezTo>
                  <a:cubicBezTo>
                    <a:pt x="502" y="96"/>
                    <a:pt x="502" y="104"/>
                    <a:pt x="504" y="106"/>
                  </a:cubicBezTo>
                  <a:cubicBezTo>
                    <a:pt x="507" y="108"/>
                    <a:pt x="510" y="102"/>
                    <a:pt x="513" y="88"/>
                  </a:cubicBezTo>
                  <a:cubicBezTo>
                    <a:pt x="510" y="87"/>
                    <a:pt x="510" y="87"/>
                    <a:pt x="510" y="87"/>
                  </a:cubicBezTo>
                  <a:cubicBezTo>
                    <a:pt x="507" y="98"/>
                    <a:pt x="506" y="103"/>
                    <a:pt x="506" y="103"/>
                  </a:cubicBezTo>
                  <a:cubicBezTo>
                    <a:pt x="505" y="102"/>
                    <a:pt x="505" y="95"/>
                    <a:pt x="506" y="82"/>
                  </a:cubicBezTo>
                  <a:cubicBezTo>
                    <a:pt x="506" y="82"/>
                    <a:pt x="506" y="82"/>
                    <a:pt x="506" y="82"/>
                  </a:cubicBezTo>
                  <a:cubicBezTo>
                    <a:pt x="506" y="80"/>
                    <a:pt x="505" y="77"/>
                    <a:pt x="505" y="75"/>
                  </a:cubicBezTo>
                  <a:cubicBezTo>
                    <a:pt x="505" y="68"/>
                    <a:pt x="504" y="61"/>
                    <a:pt x="502" y="61"/>
                  </a:cubicBezTo>
                  <a:cubicBezTo>
                    <a:pt x="500" y="61"/>
                    <a:pt x="498" y="66"/>
                    <a:pt x="497" y="81"/>
                  </a:cubicBezTo>
                  <a:cubicBezTo>
                    <a:pt x="487" y="81"/>
                    <a:pt x="475" y="80"/>
                    <a:pt x="464" y="80"/>
                  </a:cubicBezTo>
                  <a:cubicBezTo>
                    <a:pt x="442" y="79"/>
                    <a:pt x="421" y="79"/>
                    <a:pt x="415" y="81"/>
                  </a:cubicBezTo>
                  <a:cubicBezTo>
                    <a:pt x="414" y="82"/>
                    <a:pt x="413" y="83"/>
                    <a:pt x="413" y="85"/>
                  </a:cubicBezTo>
                  <a:cubicBezTo>
                    <a:pt x="410" y="88"/>
                    <a:pt x="407" y="90"/>
                    <a:pt x="404" y="90"/>
                  </a:cubicBezTo>
                  <a:cubicBezTo>
                    <a:pt x="401" y="90"/>
                    <a:pt x="399" y="87"/>
                    <a:pt x="396" y="83"/>
                  </a:cubicBezTo>
                  <a:cubicBezTo>
                    <a:pt x="396" y="82"/>
                    <a:pt x="396" y="82"/>
                    <a:pt x="396" y="82"/>
                  </a:cubicBezTo>
                  <a:cubicBezTo>
                    <a:pt x="395" y="82"/>
                    <a:pt x="395" y="82"/>
                    <a:pt x="395" y="82"/>
                  </a:cubicBezTo>
                  <a:cubicBezTo>
                    <a:pt x="392" y="82"/>
                    <a:pt x="389" y="81"/>
                    <a:pt x="386" y="81"/>
                  </a:cubicBezTo>
                  <a:cubicBezTo>
                    <a:pt x="383" y="80"/>
                    <a:pt x="381" y="80"/>
                    <a:pt x="379" y="80"/>
                  </a:cubicBezTo>
                  <a:cubicBezTo>
                    <a:pt x="371" y="79"/>
                    <a:pt x="365" y="81"/>
                    <a:pt x="364" y="94"/>
                  </a:cubicBezTo>
                  <a:cubicBezTo>
                    <a:pt x="363" y="99"/>
                    <a:pt x="362" y="102"/>
                    <a:pt x="361" y="103"/>
                  </a:cubicBezTo>
                  <a:cubicBezTo>
                    <a:pt x="361" y="103"/>
                    <a:pt x="360" y="102"/>
                    <a:pt x="360" y="101"/>
                  </a:cubicBezTo>
                  <a:cubicBezTo>
                    <a:pt x="359" y="95"/>
                    <a:pt x="359" y="82"/>
                    <a:pt x="359" y="66"/>
                  </a:cubicBezTo>
                  <a:cubicBezTo>
                    <a:pt x="359" y="66"/>
                    <a:pt x="359" y="66"/>
                    <a:pt x="359" y="66"/>
                  </a:cubicBezTo>
                  <a:cubicBezTo>
                    <a:pt x="360" y="61"/>
                    <a:pt x="359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6" y="59"/>
                    <a:pt x="355" y="62"/>
                    <a:pt x="354" y="67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3" y="71"/>
                    <a:pt x="351" y="76"/>
                    <a:pt x="349" y="80"/>
                  </a:cubicBezTo>
                  <a:cubicBezTo>
                    <a:pt x="339" y="83"/>
                    <a:pt x="323" y="82"/>
                    <a:pt x="307" y="80"/>
                  </a:cubicBezTo>
                  <a:cubicBezTo>
                    <a:pt x="287" y="79"/>
                    <a:pt x="267" y="77"/>
                    <a:pt x="254" y="84"/>
                  </a:cubicBezTo>
                  <a:cubicBezTo>
                    <a:pt x="253" y="84"/>
                    <a:pt x="253" y="84"/>
                    <a:pt x="253" y="84"/>
                  </a:cubicBezTo>
                  <a:cubicBezTo>
                    <a:pt x="250" y="88"/>
                    <a:pt x="248" y="90"/>
                    <a:pt x="246" y="90"/>
                  </a:cubicBezTo>
                  <a:cubicBezTo>
                    <a:pt x="244" y="90"/>
                    <a:pt x="242" y="87"/>
                    <a:pt x="241" y="83"/>
                  </a:cubicBezTo>
                  <a:cubicBezTo>
                    <a:pt x="240" y="82"/>
                    <a:pt x="240" y="82"/>
                    <a:pt x="240" y="82"/>
                  </a:cubicBezTo>
                  <a:cubicBezTo>
                    <a:pt x="239" y="82"/>
                    <a:pt x="239" y="82"/>
                    <a:pt x="239" y="82"/>
                  </a:cubicBezTo>
                  <a:cubicBezTo>
                    <a:pt x="237" y="82"/>
                    <a:pt x="234" y="81"/>
                    <a:pt x="232" y="81"/>
                  </a:cubicBezTo>
                  <a:cubicBezTo>
                    <a:pt x="228" y="81"/>
                    <a:pt x="224" y="80"/>
                    <a:pt x="221" y="80"/>
                  </a:cubicBezTo>
                  <a:cubicBezTo>
                    <a:pt x="213" y="81"/>
                    <a:pt x="207" y="83"/>
                    <a:pt x="208" y="93"/>
                  </a:cubicBezTo>
                  <a:cubicBezTo>
                    <a:pt x="205" y="101"/>
                    <a:pt x="204" y="104"/>
                    <a:pt x="204" y="104"/>
                  </a:cubicBezTo>
                  <a:cubicBezTo>
                    <a:pt x="203" y="99"/>
                    <a:pt x="204" y="88"/>
                    <a:pt x="205" y="74"/>
                  </a:cubicBezTo>
                  <a:cubicBezTo>
                    <a:pt x="205" y="74"/>
                    <a:pt x="205" y="74"/>
                    <a:pt x="205" y="74"/>
                  </a:cubicBezTo>
                  <a:cubicBezTo>
                    <a:pt x="203" y="58"/>
                    <a:pt x="200" y="58"/>
                    <a:pt x="196" y="76"/>
                  </a:cubicBezTo>
                  <a:cubicBezTo>
                    <a:pt x="195" y="76"/>
                    <a:pt x="195" y="77"/>
                    <a:pt x="194" y="78"/>
                  </a:cubicBezTo>
                  <a:cubicBezTo>
                    <a:pt x="193" y="81"/>
                    <a:pt x="192" y="84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5" y="82"/>
                    <a:pt x="125" y="82"/>
                    <a:pt x="124" y="82"/>
                  </a:cubicBezTo>
                  <a:cubicBezTo>
                    <a:pt x="124" y="82"/>
                    <a:pt x="124" y="82"/>
                    <a:pt x="124" y="82"/>
                  </a:cubicBezTo>
                  <a:cubicBezTo>
                    <a:pt x="122" y="82"/>
                    <a:pt x="120" y="82"/>
                    <a:pt x="117" y="82"/>
                  </a:cubicBezTo>
                  <a:cubicBezTo>
                    <a:pt x="111" y="82"/>
                    <a:pt x="106" y="83"/>
                    <a:pt x="106" y="90"/>
                  </a:cubicBezTo>
                  <a:cubicBezTo>
                    <a:pt x="106" y="91"/>
                    <a:pt x="105" y="92"/>
                    <a:pt x="104" y="93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3" y="93"/>
                    <a:pt x="102" y="93"/>
                    <a:pt x="101" y="93"/>
                  </a:cubicBezTo>
                  <a:cubicBezTo>
                    <a:pt x="101" y="93"/>
                    <a:pt x="100" y="93"/>
                    <a:pt x="99" y="93"/>
                  </a:cubicBezTo>
                  <a:cubicBezTo>
                    <a:pt x="97" y="92"/>
                    <a:pt x="95" y="91"/>
                    <a:pt x="93" y="88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85" y="84"/>
                    <a:pt x="83" y="83"/>
                    <a:pt x="82" y="82"/>
                  </a:cubicBezTo>
                  <a:cubicBezTo>
                    <a:pt x="80" y="82"/>
                    <a:pt x="80" y="82"/>
                    <a:pt x="78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3" y="81"/>
                    <a:pt x="69" y="82"/>
                    <a:pt x="65" y="84"/>
                  </a:cubicBezTo>
                  <a:cubicBezTo>
                    <a:pt x="62" y="86"/>
                    <a:pt x="59" y="90"/>
                    <a:pt x="59" y="96"/>
                  </a:cubicBezTo>
                  <a:cubicBezTo>
                    <a:pt x="57" y="102"/>
                    <a:pt x="56" y="108"/>
                    <a:pt x="56" y="107"/>
                  </a:cubicBezTo>
                  <a:cubicBezTo>
                    <a:pt x="55" y="105"/>
                    <a:pt x="55" y="97"/>
                    <a:pt x="57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8"/>
                    <a:pt x="56" y="76"/>
                    <a:pt x="55" y="74"/>
                  </a:cubicBezTo>
                  <a:cubicBezTo>
                    <a:pt x="54" y="69"/>
                    <a:pt x="54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0" y="66"/>
                    <a:pt x="49" y="70"/>
                    <a:pt x="47" y="80"/>
                  </a:cubicBezTo>
                  <a:cubicBezTo>
                    <a:pt x="43" y="82"/>
                    <a:pt x="40" y="83"/>
                    <a:pt x="36" y="83"/>
                  </a:cubicBezTo>
                  <a:cubicBezTo>
                    <a:pt x="32" y="83"/>
                    <a:pt x="28" y="82"/>
                    <a:pt x="25" y="80"/>
                  </a:cubicBezTo>
                  <a:close/>
                  <a:moveTo>
                    <a:pt x="357" y="63"/>
                  </a:moveTo>
                  <a:cubicBezTo>
                    <a:pt x="358" y="63"/>
                    <a:pt x="358" y="62"/>
                    <a:pt x="358" y="62"/>
                  </a:cubicBezTo>
                  <a:cubicBezTo>
                    <a:pt x="358" y="62"/>
                    <a:pt x="358" y="62"/>
                    <a:pt x="358" y="62"/>
                  </a:cubicBezTo>
                  <a:cubicBezTo>
                    <a:pt x="357" y="62"/>
                    <a:pt x="357" y="63"/>
                    <a:pt x="357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pic>
        <p:nvPicPr>
          <p:cNvPr id="35" name="图片 34" descr="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7125" y="-555625"/>
            <a:ext cx="6035675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85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88200" y="3216275"/>
            <a:ext cx="981075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350"/>
                            </p:stCondLst>
                            <p:childTnLst>
                              <p:par>
                                <p:cTn id="5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36625" y="1595438"/>
            <a:ext cx="7061200" cy="2155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355600" algn="just">
              <a:lnSpc>
                <a:spcPct val="150000"/>
              </a:lnSpc>
              <a:spcAft>
                <a:spcPts val="600"/>
              </a:spcAft>
            </a:pPr>
            <a:r>
              <a:rPr lang="zh-CN" altLang="en-US"/>
              <a:t>颞上回后部相当于</a:t>
            </a:r>
            <a:r>
              <a:rPr lang="en-US" altLang="zh-CN"/>
              <a:t>Brodmann 40</a:t>
            </a:r>
            <a:r>
              <a:rPr lang="zh-CN" altLang="en-US"/>
              <a:t>区以及部分邻近的</a:t>
            </a:r>
            <a:r>
              <a:rPr lang="en-US" altLang="zh-CN"/>
              <a:t>22</a:t>
            </a:r>
            <a:r>
              <a:rPr lang="zh-CN" altLang="en-US"/>
              <a:t>区，称为</a:t>
            </a:r>
            <a:r>
              <a:rPr lang="en-US" altLang="zh-CN"/>
              <a:t>Wernicke</a:t>
            </a:r>
            <a:r>
              <a:rPr lang="zh-CN" altLang="en-US"/>
              <a:t>区。</a:t>
            </a:r>
            <a:r>
              <a:rPr lang="en-US" altLang="zh-CN"/>
              <a:t>Wernicke</a:t>
            </a:r>
            <a:r>
              <a:rPr lang="zh-CN" altLang="en-US"/>
              <a:t>区储存言语的声音序列的记忆，负责词汇语音的识别。</a:t>
            </a:r>
            <a:r>
              <a:rPr lang="en-US" altLang="zh-CN"/>
              <a:t>Wernicke</a:t>
            </a:r>
            <a:r>
              <a:rPr lang="zh-CN" altLang="en-US"/>
              <a:t>区损伤或该区的传人通路（初级听觉皮质的听觉信息向</a:t>
            </a:r>
            <a:r>
              <a:rPr lang="en-US" altLang="zh-CN"/>
              <a:t>Wernicke</a:t>
            </a:r>
            <a:r>
              <a:rPr lang="zh-CN" altLang="en-US"/>
              <a:t>区传人的通路）的破坏会导致患者识别听觉词汇的障碍， 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915988" y="619125"/>
            <a:ext cx="706120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/>
              <a:t>一、语言交流的解剖与生理基础</a:t>
            </a: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122238" y="77788"/>
            <a:ext cx="8342312" cy="366712"/>
            <a:chOff x="162802" y="93745"/>
            <a:chExt cx="11122990" cy="541458"/>
          </a:xfrm>
        </p:grpSpPr>
        <p:sp>
          <p:nvSpPr>
            <p:cNvPr id="32773" name="文本框 24"/>
            <p:cNvSpPr txBox="1">
              <a:spLocks noChangeArrowheads="1"/>
            </p:cNvSpPr>
            <p:nvPr/>
          </p:nvSpPr>
          <p:spPr bwMode="auto">
            <a:xfrm>
              <a:off x="924796" y="93745"/>
              <a:ext cx="10360996" cy="5414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endParaRPr lang="zh-CN" altLang="en-US" b="1" dirty="0"/>
            </a:p>
          </p:txBody>
        </p:sp>
        <p:grpSp>
          <p:nvGrpSpPr>
            <p:cNvPr id="32774" name="组合 25"/>
            <p:cNvGrpSpPr/>
            <p:nvPr/>
          </p:nvGrpSpPr>
          <p:grpSpPr bwMode="auto"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27" name="对角圆角矩形 26"/>
              <p:cNvSpPr/>
              <p:nvPr/>
            </p:nvSpPr>
            <p:spPr>
              <a:xfrm>
                <a:off x="7304087" y="2360538"/>
                <a:ext cx="1002800" cy="611580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718" tIns="30858" rIns="61718" bIns="3085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25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32776" name="图片 27"/>
              <p:cNvPicPr>
                <a:picLocks noChangeAspect="1"/>
              </p:cNvPicPr>
              <p:nvPr/>
            </p:nvPicPr>
            <p:blipFill>
              <a:blip r:embed="rId3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7570796" y="2483388"/>
                <a:ext cx="468069" cy="365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914400" y="1084263"/>
            <a:ext cx="7062788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457200" indent="-457200"/>
            <a:r>
              <a:rPr lang="zh-CN" altLang="en-US"/>
              <a:t>（二）、语言中枢主要依赖于优势半球颞上回后部来完成</a:t>
            </a:r>
          </a:p>
        </p:txBody>
      </p:sp>
    </p:spTree>
  </p:cSld>
  <p:clrMapOvr>
    <a:masterClrMapping/>
  </p:clrMapOvr>
  <p:transition advTm="5102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36625" y="1595438"/>
            <a:ext cx="7061200" cy="2981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355600" algn="just">
              <a:lnSpc>
                <a:spcPct val="150000"/>
              </a:lnSpc>
              <a:spcAft>
                <a:spcPts val="600"/>
              </a:spcAft>
            </a:pPr>
            <a:r>
              <a:rPr lang="zh-CN" altLang="en-US"/>
              <a:t>首先言语起始于大脑的皮层。说话的思维（说话的意愿或反应过程）会引起神经冲动，而且冲动会迅速地传递到声带、喉的软骨和肌肉等构音器官如图</a:t>
            </a:r>
            <a:r>
              <a:rPr lang="en-US" altLang="zh-CN"/>
              <a:t>1-3</a:t>
            </a:r>
            <a:r>
              <a:rPr lang="zh-CN" altLang="en-US"/>
              <a:t>所示，它们或是呼吸或是进食的器官。这些神经冲动可能会同时传递给所有的肌肉和某些肌肉，由可动结构（包括下颌骨、舌、唇和软腭）与不动结构（包括上齿、硬腭和咽后壁）共同组成一组可变的共振腔，共同参与构音运动；在声带发声的同时发音器官产生有具体意思的语音。 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915988" y="619125"/>
            <a:ext cx="706120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/>
              <a:t>二、言语产生的机理</a:t>
            </a: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122238" y="77788"/>
            <a:ext cx="8342312" cy="366712"/>
            <a:chOff x="162802" y="93745"/>
            <a:chExt cx="11122990" cy="541458"/>
          </a:xfrm>
        </p:grpSpPr>
        <p:sp>
          <p:nvSpPr>
            <p:cNvPr id="34821" name="文本框 24"/>
            <p:cNvSpPr txBox="1">
              <a:spLocks noChangeArrowheads="1"/>
            </p:cNvSpPr>
            <p:nvPr/>
          </p:nvSpPr>
          <p:spPr bwMode="auto">
            <a:xfrm>
              <a:off x="924796" y="93745"/>
              <a:ext cx="10360996" cy="5414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endParaRPr lang="zh-CN" altLang="en-US" b="1" dirty="0"/>
            </a:p>
          </p:txBody>
        </p:sp>
        <p:grpSp>
          <p:nvGrpSpPr>
            <p:cNvPr id="34822" name="组合 25"/>
            <p:cNvGrpSpPr/>
            <p:nvPr/>
          </p:nvGrpSpPr>
          <p:grpSpPr bwMode="auto"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27" name="对角圆角矩形 26"/>
              <p:cNvSpPr/>
              <p:nvPr/>
            </p:nvSpPr>
            <p:spPr>
              <a:xfrm>
                <a:off x="7304087" y="2360538"/>
                <a:ext cx="1002800" cy="611580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718" tIns="30858" rIns="61718" bIns="3085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25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34824" name="图片 27"/>
              <p:cNvPicPr>
                <a:picLocks noChangeAspect="1"/>
              </p:cNvPicPr>
              <p:nvPr/>
            </p:nvPicPr>
            <p:blipFill>
              <a:blip r:embed="rId3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7570796" y="2483388"/>
                <a:ext cx="468069" cy="365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914400" y="1084263"/>
            <a:ext cx="7062788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457200" indent="-457200"/>
            <a:r>
              <a:rPr lang="zh-CN" altLang="en-US"/>
              <a:t>（一）大脑的控制和调节产生言语的方式</a:t>
            </a:r>
          </a:p>
        </p:txBody>
      </p:sp>
    </p:spTree>
  </p:cSld>
  <p:clrMapOvr>
    <a:masterClrMapping/>
  </p:clrMapOvr>
  <p:transition advTm="5102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36625" y="1595438"/>
            <a:ext cx="7061200" cy="2384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355600" algn="just">
              <a:lnSpc>
                <a:spcPct val="150000"/>
              </a:lnSpc>
              <a:spcAft>
                <a:spcPts val="600"/>
              </a:spcAft>
            </a:pPr>
            <a:r>
              <a:rPr lang="zh-CN" altLang="en-US"/>
              <a:t>发声喉的发声包括从肺产生呼气流的过程和在声门（左右声带间隙）将呼气流转变成间断气流并生成声波的过程。</a:t>
            </a:r>
          </a:p>
          <a:p>
            <a:pPr indent="355600" algn="just">
              <a:lnSpc>
                <a:spcPct val="150000"/>
              </a:lnSpc>
              <a:spcAft>
                <a:spcPts val="600"/>
              </a:spcAft>
            </a:pPr>
            <a:r>
              <a:rPr lang="en-US" altLang="zh-CN"/>
              <a:t>1.</a:t>
            </a:r>
            <a:r>
              <a:rPr lang="zh-CN" altLang="en-US"/>
              <a:t>呼吸运动 </a:t>
            </a:r>
          </a:p>
          <a:p>
            <a:pPr indent="355600" algn="just">
              <a:lnSpc>
                <a:spcPct val="150000"/>
              </a:lnSpc>
              <a:spcAft>
                <a:spcPts val="600"/>
              </a:spcAft>
            </a:pPr>
            <a:r>
              <a:rPr lang="en-US" altLang="zh-CN"/>
              <a:t>2.</a:t>
            </a:r>
            <a:r>
              <a:rPr lang="zh-CN" altLang="en-US"/>
              <a:t>喉 </a:t>
            </a:r>
          </a:p>
          <a:p>
            <a:pPr indent="355600" algn="just">
              <a:lnSpc>
                <a:spcPct val="150000"/>
              </a:lnSpc>
              <a:spcAft>
                <a:spcPts val="600"/>
              </a:spcAft>
            </a:pPr>
            <a:r>
              <a:rPr lang="en-US" altLang="zh-CN"/>
              <a:t>3. </a:t>
            </a:r>
            <a:r>
              <a:rPr lang="zh-CN" altLang="en-US"/>
              <a:t>音调 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915988" y="619125"/>
            <a:ext cx="706120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/>
              <a:t>二、言语产生的机理</a:t>
            </a: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122238" y="77788"/>
            <a:ext cx="8342312" cy="366712"/>
            <a:chOff x="162802" y="93745"/>
            <a:chExt cx="11122990" cy="541458"/>
          </a:xfrm>
        </p:grpSpPr>
        <p:sp>
          <p:nvSpPr>
            <p:cNvPr id="36869" name="文本框 24"/>
            <p:cNvSpPr txBox="1">
              <a:spLocks noChangeArrowheads="1"/>
            </p:cNvSpPr>
            <p:nvPr/>
          </p:nvSpPr>
          <p:spPr bwMode="auto">
            <a:xfrm>
              <a:off x="924796" y="93745"/>
              <a:ext cx="10360996" cy="5414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endParaRPr lang="zh-CN" altLang="en-US" b="1" dirty="0"/>
            </a:p>
          </p:txBody>
        </p:sp>
        <p:grpSp>
          <p:nvGrpSpPr>
            <p:cNvPr id="36870" name="组合 25"/>
            <p:cNvGrpSpPr/>
            <p:nvPr/>
          </p:nvGrpSpPr>
          <p:grpSpPr bwMode="auto"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27" name="对角圆角矩形 26"/>
              <p:cNvSpPr/>
              <p:nvPr/>
            </p:nvSpPr>
            <p:spPr>
              <a:xfrm>
                <a:off x="7304087" y="2360538"/>
                <a:ext cx="1002800" cy="611580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718" tIns="30858" rIns="61718" bIns="3085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25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36872" name="图片 27"/>
              <p:cNvPicPr>
                <a:picLocks noChangeAspect="1"/>
              </p:cNvPicPr>
              <p:nvPr/>
            </p:nvPicPr>
            <p:blipFill>
              <a:blip r:embed="rId3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7570796" y="2483388"/>
                <a:ext cx="468069" cy="365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914400" y="1084263"/>
            <a:ext cx="7062788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457200" indent="-457200"/>
            <a:r>
              <a:rPr lang="zh-CN" altLang="en-US"/>
              <a:t>（一）大脑的控制和调节产生言语的方式</a:t>
            </a:r>
          </a:p>
        </p:txBody>
      </p:sp>
    </p:spTree>
  </p:cSld>
  <p:clrMapOvr>
    <a:masterClrMapping/>
  </p:clrMapOvr>
  <p:transition advTm="5102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36625" y="1595438"/>
            <a:ext cx="7061200" cy="27924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355600">
              <a:spcAft>
                <a:spcPts val="600"/>
              </a:spcAft>
            </a:pPr>
            <a:r>
              <a:rPr lang="en-US" altLang="zh-CN"/>
              <a:t>2</a:t>
            </a:r>
            <a:r>
              <a:rPr lang="zh-CN" altLang="en-US"/>
              <a:t>个月  可发出几个单元音（</a:t>
            </a:r>
            <a:r>
              <a:rPr lang="en-US" altLang="zh-CN"/>
              <a:t>a</a:t>
            </a:r>
            <a:r>
              <a:rPr lang="zh-CN" altLang="en-US"/>
              <a:t>、</a:t>
            </a:r>
            <a:r>
              <a:rPr lang="en-US" altLang="zh-CN"/>
              <a:t>i</a:t>
            </a:r>
            <a:r>
              <a:rPr lang="zh-CN" altLang="en-US"/>
              <a:t>、</a:t>
            </a:r>
            <a:r>
              <a:rPr lang="en-US" altLang="zh-CN"/>
              <a:t>o</a:t>
            </a:r>
            <a:r>
              <a:rPr lang="zh-CN" altLang="en-US"/>
              <a:t>等） </a:t>
            </a:r>
          </a:p>
          <a:p>
            <a:pPr indent="355600">
              <a:spcAft>
                <a:spcPts val="600"/>
              </a:spcAft>
            </a:pPr>
            <a:r>
              <a:rPr lang="en-US" altLang="zh-CN"/>
              <a:t>4</a:t>
            </a:r>
            <a:r>
              <a:rPr lang="zh-CN" altLang="en-US"/>
              <a:t>个月  会出现笑；能咿呀作语；</a:t>
            </a:r>
          </a:p>
          <a:p>
            <a:pPr indent="355600">
              <a:spcAft>
                <a:spcPts val="600"/>
              </a:spcAft>
            </a:pPr>
            <a:r>
              <a:rPr lang="en-US" altLang="zh-CN"/>
              <a:t>6</a:t>
            </a:r>
            <a:r>
              <a:rPr lang="zh-CN" altLang="en-US"/>
              <a:t>个月  ；能发出含辅音成分喃语（</a:t>
            </a:r>
            <a:r>
              <a:rPr lang="en-US" altLang="zh-CN"/>
              <a:t>da</a:t>
            </a:r>
            <a:r>
              <a:rPr lang="zh-CN" altLang="en-US"/>
              <a:t>、</a:t>
            </a:r>
            <a:r>
              <a:rPr lang="en-US" altLang="zh-CN"/>
              <a:t>ba         </a:t>
            </a:r>
            <a:r>
              <a:rPr lang="zh-CN" altLang="en-US"/>
              <a:t>等）或双元音 </a:t>
            </a:r>
          </a:p>
          <a:p>
            <a:pPr indent="355600"/>
            <a:r>
              <a:rPr lang="en-US" altLang="zh-CN"/>
              <a:t>8</a:t>
            </a:r>
            <a:r>
              <a:rPr lang="zh-CN" altLang="en-US"/>
              <a:t>个月  能发出重复音节“</a:t>
            </a:r>
            <a:r>
              <a:rPr lang="en-US" altLang="zh-CN"/>
              <a:t>mama”</a:t>
            </a:r>
            <a:r>
              <a:rPr lang="zh-CN" altLang="en-US"/>
              <a:t>、“</a:t>
            </a:r>
            <a:r>
              <a:rPr lang="en-US" altLang="zh-CN"/>
              <a:t>baba”</a:t>
            </a:r>
            <a:r>
              <a:rPr lang="zh-CN" altLang="en-US"/>
              <a:t>、“</a:t>
            </a:r>
            <a:r>
              <a:rPr lang="en-US" altLang="zh-CN"/>
              <a:t>dada”</a:t>
            </a:r>
            <a:r>
              <a:rPr lang="zh-CN" altLang="en-US"/>
              <a:t>等</a:t>
            </a:r>
          </a:p>
          <a:p>
            <a:pPr indent="355600"/>
            <a:r>
              <a:rPr lang="en-US" altLang="zh-CN"/>
              <a:t>10</a:t>
            </a:r>
            <a:r>
              <a:rPr lang="zh-CN" altLang="en-US"/>
              <a:t>个月 能咿呀学语，对成人的要求有反应；</a:t>
            </a:r>
          </a:p>
          <a:p>
            <a:pPr indent="355600"/>
            <a:r>
              <a:rPr lang="en-US" altLang="zh-CN"/>
              <a:t>12</a:t>
            </a:r>
            <a:r>
              <a:rPr lang="zh-CN" altLang="en-US"/>
              <a:t>个月 能听懂几样物品的名称</a:t>
            </a:r>
          </a:p>
          <a:p>
            <a:pPr indent="355600"/>
            <a:r>
              <a:rPr lang="en-US" altLang="zh-CN"/>
              <a:t>15</a:t>
            </a:r>
            <a:r>
              <a:rPr lang="zh-CN" altLang="en-US"/>
              <a:t>个月  能说出大约</a:t>
            </a:r>
            <a:r>
              <a:rPr lang="en-US" altLang="zh-CN"/>
              <a:t>6</a:t>
            </a:r>
            <a:r>
              <a:rPr lang="zh-CN" altLang="en-US"/>
              <a:t>个词；会指认自己或亲人的耳朵、鼻子等  </a:t>
            </a:r>
          </a:p>
          <a:p>
            <a:pPr indent="355600"/>
            <a:r>
              <a:rPr lang="en-US" altLang="zh-CN"/>
              <a:t>18</a:t>
            </a:r>
            <a:r>
              <a:rPr lang="zh-CN" altLang="en-US"/>
              <a:t>个月  能说出</a:t>
            </a:r>
            <a:r>
              <a:rPr lang="en-US" altLang="zh-CN"/>
              <a:t>50—100</a:t>
            </a:r>
            <a:r>
              <a:rPr lang="zh-CN" altLang="en-US"/>
              <a:t>个左右；</a:t>
            </a:r>
          </a:p>
          <a:p>
            <a:pPr indent="355600"/>
            <a:r>
              <a:rPr lang="en-US" altLang="zh-CN"/>
              <a:t> 21</a:t>
            </a:r>
            <a:r>
              <a:rPr lang="zh-CN" altLang="en-US"/>
              <a:t>个月  能说出开始出现三词句，能正确地说出几个图画的名称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915988" y="619125"/>
            <a:ext cx="706120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/>
              <a:t>二、言语产生的机理</a:t>
            </a: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122238" y="77788"/>
            <a:ext cx="8342312" cy="366712"/>
            <a:chOff x="162802" y="93745"/>
            <a:chExt cx="11122990" cy="541458"/>
          </a:xfrm>
        </p:grpSpPr>
        <p:sp>
          <p:nvSpPr>
            <p:cNvPr id="38917" name="文本框 24"/>
            <p:cNvSpPr txBox="1">
              <a:spLocks noChangeArrowheads="1"/>
            </p:cNvSpPr>
            <p:nvPr/>
          </p:nvSpPr>
          <p:spPr bwMode="auto">
            <a:xfrm>
              <a:off x="924796" y="93745"/>
              <a:ext cx="10360996" cy="5414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endParaRPr lang="zh-CN" altLang="en-US" b="1" dirty="0"/>
            </a:p>
          </p:txBody>
        </p:sp>
        <p:grpSp>
          <p:nvGrpSpPr>
            <p:cNvPr id="38918" name="组合 25"/>
            <p:cNvGrpSpPr/>
            <p:nvPr/>
          </p:nvGrpSpPr>
          <p:grpSpPr bwMode="auto"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27" name="对角圆角矩形 26"/>
              <p:cNvSpPr/>
              <p:nvPr/>
            </p:nvSpPr>
            <p:spPr>
              <a:xfrm>
                <a:off x="7304087" y="2360538"/>
                <a:ext cx="1002800" cy="611580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718" tIns="30858" rIns="61718" bIns="3085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25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38920" name="图片 27"/>
              <p:cNvPicPr>
                <a:picLocks noChangeAspect="1"/>
              </p:cNvPicPr>
              <p:nvPr/>
            </p:nvPicPr>
            <p:blipFill>
              <a:blip r:embed="rId3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7570796" y="2483388"/>
                <a:ext cx="468069" cy="365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914400" y="1084263"/>
            <a:ext cx="7062788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457200" indent="-457200"/>
            <a:r>
              <a:rPr lang="zh-CN" altLang="en-US"/>
              <a:t>（二）言语发育过程</a:t>
            </a:r>
          </a:p>
        </p:txBody>
      </p:sp>
    </p:spTree>
  </p:cSld>
  <p:clrMapOvr>
    <a:masterClrMapping/>
  </p:clrMapOvr>
  <p:transition advTm="5102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矩形 1"/>
          <p:cNvSpPr>
            <a:spLocks noChangeArrowheads="1"/>
          </p:cNvSpPr>
          <p:nvPr/>
        </p:nvSpPr>
        <p:spPr bwMode="auto">
          <a:xfrm>
            <a:off x="1011238" y="1606550"/>
            <a:ext cx="6110287" cy="1739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355600"/>
            <a:r>
              <a:rPr lang="zh-CN" altLang="en-US"/>
              <a:t>声音传导要经耳廓、中耳、内耳水平传导以及脑听觉中枢传导通路四个过程（图</a:t>
            </a:r>
            <a:r>
              <a:rPr lang="en-US" altLang="zh-CN"/>
              <a:t>1-1</a:t>
            </a:r>
            <a:r>
              <a:rPr lang="zh-CN" altLang="en-US"/>
              <a:t>、</a:t>
            </a:r>
            <a:r>
              <a:rPr lang="en-US" altLang="zh-CN"/>
              <a:t>1-2</a:t>
            </a:r>
            <a:r>
              <a:rPr lang="zh-CN" altLang="en-US"/>
              <a:t>）。</a:t>
            </a:r>
          </a:p>
          <a:p>
            <a:pPr indent="355600"/>
            <a:r>
              <a:rPr lang="en-US" altLang="zh-CN"/>
              <a:t>1</a:t>
            </a:r>
            <a:r>
              <a:rPr lang="zh-CN" altLang="en-US"/>
              <a:t>．耳廓 </a:t>
            </a:r>
          </a:p>
          <a:p>
            <a:pPr indent="355600"/>
            <a:r>
              <a:rPr lang="en-US" altLang="zh-CN"/>
              <a:t>2</a:t>
            </a:r>
            <a:r>
              <a:rPr lang="zh-CN" altLang="en-US"/>
              <a:t>．中耳 </a:t>
            </a:r>
          </a:p>
          <a:p>
            <a:pPr indent="355600"/>
            <a:r>
              <a:rPr lang="en-US" altLang="zh-CN"/>
              <a:t>3</a:t>
            </a:r>
            <a:r>
              <a:rPr lang="zh-CN" altLang="en-US"/>
              <a:t>．内耳  </a:t>
            </a:r>
          </a:p>
          <a:p>
            <a:pPr indent="355600"/>
            <a:r>
              <a:rPr lang="en-US" altLang="zh-CN"/>
              <a:t>4</a:t>
            </a:r>
            <a:r>
              <a:rPr lang="zh-CN" altLang="en-US"/>
              <a:t>．听觉中枢 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915988" y="619125"/>
            <a:ext cx="706120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/>
              <a:t>二、言语产生的机理</a:t>
            </a: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122238" y="77788"/>
            <a:ext cx="8342312" cy="366712"/>
            <a:chOff x="162802" y="93745"/>
            <a:chExt cx="11122990" cy="541458"/>
          </a:xfrm>
        </p:grpSpPr>
        <p:sp>
          <p:nvSpPr>
            <p:cNvPr id="40965" name="文本框 24"/>
            <p:cNvSpPr txBox="1">
              <a:spLocks noChangeArrowheads="1"/>
            </p:cNvSpPr>
            <p:nvPr/>
          </p:nvSpPr>
          <p:spPr bwMode="auto">
            <a:xfrm>
              <a:off x="924796" y="93745"/>
              <a:ext cx="10360996" cy="5414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endParaRPr lang="zh-CN" altLang="en-US" b="1" dirty="0"/>
            </a:p>
          </p:txBody>
        </p:sp>
        <p:grpSp>
          <p:nvGrpSpPr>
            <p:cNvPr id="40966" name="组合 25"/>
            <p:cNvGrpSpPr/>
            <p:nvPr/>
          </p:nvGrpSpPr>
          <p:grpSpPr bwMode="auto"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27" name="对角圆角矩形 26"/>
              <p:cNvSpPr/>
              <p:nvPr/>
            </p:nvSpPr>
            <p:spPr>
              <a:xfrm>
                <a:off x="7304087" y="2360538"/>
                <a:ext cx="1002800" cy="611580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718" tIns="30858" rIns="61718" bIns="3085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25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40968" name="图片 27"/>
              <p:cNvPicPr>
                <a:picLocks noChangeAspect="1"/>
              </p:cNvPicPr>
              <p:nvPr/>
            </p:nvPicPr>
            <p:blipFill>
              <a:blip r:embed="rId3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7570796" y="2483388"/>
                <a:ext cx="468069" cy="365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914400" y="1084263"/>
            <a:ext cx="7062788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457200" indent="-457200"/>
            <a:r>
              <a:rPr lang="zh-CN" altLang="en-US"/>
              <a:t>（三）声音的传导</a:t>
            </a:r>
          </a:p>
        </p:txBody>
      </p:sp>
    </p:spTree>
  </p:cSld>
  <p:clrMapOvr>
    <a:masterClrMapping/>
  </p:clrMapOvr>
  <p:transition advTm="5102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  <p:bldP spid="18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36625" y="1595438"/>
            <a:ext cx="7061200" cy="16303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355600">
              <a:spcAft>
                <a:spcPts val="600"/>
              </a:spcAft>
            </a:pPr>
            <a:r>
              <a:rPr lang="zh-CN" altLang="en-US" sz="3200"/>
              <a:t>包括</a:t>
            </a:r>
            <a:r>
              <a:rPr lang="en-US" altLang="zh-CN" sz="3200"/>
              <a:t>:</a:t>
            </a:r>
          </a:p>
          <a:p>
            <a:pPr indent="355600">
              <a:spcAft>
                <a:spcPts val="600"/>
              </a:spcAft>
            </a:pPr>
            <a:r>
              <a:rPr lang="zh-CN" altLang="en-US" sz="3200">
                <a:ea typeface="黑体" panose="02010609060101010101" pitchFamily="49" charset="-122"/>
              </a:rPr>
              <a:t>语言的理解→内容的整合→信息的传递→发声构音器官的协调运动等</a:t>
            </a:r>
            <a:r>
              <a:rPr lang="zh-CN" altLang="en-US" sz="3200"/>
              <a:t>。 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915988" y="619125"/>
            <a:ext cx="706120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/>
              <a:t>二、言语产生的机理</a:t>
            </a: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122238" y="77788"/>
            <a:ext cx="8342312" cy="366712"/>
            <a:chOff x="162802" y="93745"/>
            <a:chExt cx="11122990" cy="541458"/>
          </a:xfrm>
        </p:grpSpPr>
        <p:sp>
          <p:nvSpPr>
            <p:cNvPr id="43013" name="文本框 24"/>
            <p:cNvSpPr txBox="1">
              <a:spLocks noChangeArrowheads="1"/>
            </p:cNvSpPr>
            <p:nvPr/>
          </p:nvSpPr>
          <p:spPr bwMode="auto">
            <a:xfrm>
              <a:off x="924796" y="93745"/>
              <a:ext cx="10360996" cy="5414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endParaRPr lang="zh-CN" altLang="en-US" b="1" dirty="0"/>
            </a:p>
          </p:txBody>
        </p:sp>
        <p:grpSp>
          <p:nvGrpSpPr>
            <p:cNvPr id="43014" name="组合 25"/>
            <p:cNvGrpSpPr/>
            <p:nvPr/>
          </p:nvGrpSpPr>
          <p:grpSpPr bwMode="auto"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27" name="对角圆角矩形 26"/>
              <p:cNvSpPr/>
              <p:nvPr/>
            </p:nvSpPr>
            <p:spPr>
              <a:xfrm>
                <a:off x="7304087" y="2360538"/>
                <a:ext cx="1002800" cy="611580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718" tIns="30858" rIns="61718" bIns="3085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25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43016" name="图片 27"/>
              <p:cNvPicPr>
                <a:picLocks noChangeAspect="1"/>
              </p:cNvPicPr>
              <p:nvPr/>
            </p:nvPicPr>
            <p:blipFill>
              <a:blip r:embed="rId3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7570796" y="2483388"/>
                <a:ext cx="468069" cy="365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914400" y="1084263"/>
            <a:ext cx="7062788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457200" indent="-457200"/>
            <a:r>
              <a:rPr lang="zh-CN" altLang="en-US"/>
              <a:t>（四）言语的处理过程 </a:t>
            </a:r>
          </a:p>
        </p:txBody>
      </p:sp>
    </p:spTree>
  </p:cSld>
  <p:clrMapOvr>
    <a:masterClrMapping/>
  </p:clrMapOvr>
  <p:transition advTm="5102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矩形 1"/>
          <p:cNvSpPr>
            <a:spLocks noChangeArrowheads="1"/>
          </p:cNvSpPr>
          <p:nvPr/>
        </p:nvSpPr>
        <p:spPr bwMode="auto">
          <a:xfrm>
            <a:off x="647700" y="1365250"/>
            <a:ext cx="7667625" cy="2365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355600">
              <a:spcAft>
                <a:spcPts val="600"/>
              </a:spcAft>
            </a:pPr>
            <a:r>
              <a:rPr lang="zh-CN" altLang="en-US"/>
              <a:t>言语产生主要由优势半球额下回后部来完成。额下回后部相当于</a:t>
            </a:r>
            <a:r>
              <a:rPr lang="en-US" altLang="zh-CN"/>
              <a:t>Brodmann</a:t>
            </a:r>
            <a:r>
              <a:rPr lang="zh-CN" altLang="en-US"/>
              <a:t>分区的第</a:t>
            </a:r>
            <a:r>
              <a:rPr lang="en-US" altLang="zh-CN"/>
              <a:t>44</a:t>
            </a:r>
            <a:r>
              <a:rPr lang="zh-CN" altLang="en-US"/>
              <a:t>、</a:t>
            </a:r>
            <a:r>
              <a:rPr lang="en-US" altLang="zh-CN"/>
              <a:t>45</a:t>
            </a:r>
            <a:r>
              <a:rPr lang="zh-CN" altLang="en-US"/>
              <a:t>区，称为</a:t>
            </a:r>
            <a:r>
              <a:rPr lang="en-US" altLang="zh-CN"/>
              <a:t>Broca</a:t>
            </a:r>
            <a:r>
              <a:rPr lang="zh-CN" altLang="en-US"/>
              <a:t>区。</a:t>
            </a:r>
          </a:p>
          <a:p>
            <a:pPr indent="355600">
              <a:spcAft>
                <a:spcPts val="600"/>
              </a:spcAft>
            </a:pPr>
            <a:r>
              <a:rPr lang="en-US" altLang="zh-CN"/>
              <a:t>Broca</a:t>
            </a:r>
            <a:r>
              <a:rPr lang="zh-CN" altLang="en-US"/>
              <a:t>区储存了发音必需的有关肌肉运动程序或顺序的记忆，包括控制舌、口唇、下颌以及声带等发音器官的肌肉运动程序。这种运动程序必须有序、协调地传向初级运动皮质的口面部对应区，从而发放下行冲动，通过外周神经支配发音器官的协调运动，完成言语产生过程。</a:t>
            </a:r>
            <a:r>
              <a:rPr lang="en-US" altLang="zh-CN"/>
              <a:t>Broca</a:t>
            </a:r>
            <a:r>
              <a:rPr lang="zh-CN" altLang="en-US"/>
              <a:t>区的损害会破坏这种快速、有序、协调的发音运动，出现发音困难、发音错误（即语音性错语，如把“电灯”说成“电</a:t>
            </a:r>
            <a:r>
              <a:rPr lang="en-US" altLang="zh-CN"/>
              <a:t>…</a:t>
            </a:r>
            <a:r>
              <a:rPr lang="zh-CN" altLang="en-US"/>
              <a:t>当”）等。 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915988" y="619125"/>
            <a:ext cx="706120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/>
              <a:t>一、言语产生的神经机制</a:t>
            </a: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122238" y="77788"/>
            <a:ext cx="8342312" cy="366712"/>
            <a:chOff x="162802" y="93745"/>
            <a:chExt cx="11122990" cy="541458"/>
          </a:xfrm>
        </p:grpSpPr>
        <p:sp>
          <p:nvSpPr>
            <p:cNvPr id="45060" name="文本框 24"/>
            <p:cNvSpPr txBox="1">
              <a:spLocks noChangeArrowheads="1"/>
            </p:cNvSpPr>
            <p:nvPr/>
          </p:nvSpPr>
          <p:spPr bwMode="auto">
            <a:xfrm>
              <a:off x="924796" y="93745"/>
              <a:ext cx="10360996" cy="5414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b="1" dirty="0" smtClean="0"/>
                <a:t>任务三 言语</a:t>
              </a:r>
              <a:r>
                <a:rPr lang="zh-CN" altLang="en-US" b="1" dirty="0"/>
                <a:t>交流过程的神经机制</a:t>
              </a:r>
            </a:p>
          </p:txBody>
        </p:sp>
        <p:grpSp>
          <p:nvGrpSpPr>
            <p:cNvPr id="45061" name="组合 25"/>
            <p:cNvGrpSpPr/>
            <p:nvPr/>
          </p:nvGrpSpPr>
          <p:grpSpPr bwMode="auto"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27" name="对角圆角矩形 26"/>
              <p:cNvSpPr/>
              <p:nvPr/>
            </p:nvSpPr>
            <p:spPr>
              <a:xfrm>
                <a:off x="7304087" y="2360538"/>
                <a:ext cx="1002800" cy="611580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718" tIns="30858" rIns="61718" bIns="3085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25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45063" name="图片 27"/>
              <p:cNvPicPr>
                <a:picLocks noChangeAspect="1"/>
              </p:cNvPicPr>
              <p:nvPr/>
            </p:nvPicPr>
            <p:blipFill>
              <a:blip r:embed="rId3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7570796" y="2483388"/>
                <a:ext cx="468069" cy="365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ransition advTm="5102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5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矩形 1"/>
          <p:cNvSpPr>
            <a:spLocks noChangeArrowheads="1"/>
          </p:cNvSpPr>
          <p:nvPr/>
        </p:nvSpPr>
        <p:spPr bwMode="auto">
          <a:xfrm>
            <a:off x="577850" y="1585913"/>
            <a:ext cx="8315325" cy="283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355600"/>
            <a:r>
              <a:rPr lang="zh-CN" altLang="en-US"/>
              <a:t>言语理解：主要依赖于优势半球颞上回后部来完成。颞上回后部相当于  </a:t>
            </a:r>
            <a:r>
              <a:rPr lang="en-US" altLang="zh-CN"/>
              <a:t>Brodmann 40</a:t>
            </a:r>
            <a:r>
              <a:rPr lang="zh-CN" altLang="en-US"/>
              <a:t>区</a:t>
            </a:r>
            <a:r>
              <a:rPr lang="en-US" altLang="zh-CN"/>
              <a:t>.</a:t>
            </a:r>
          </a:p>
          <a:p>
            <a:pPr indent="355600"/>
            <a:r>
              <a:rPr lang="zh-CN" altLang="en-US"/>
              <a:t>识别言语：</a:t>
            </a:r>
            <a:r>
              <a:rPr lang="en-US" altLang="zh-CN"/>
              <a:t>Wernicke</a:t>
            </a:r>
            <a:r>
              <a:rPr lang="zh-CN" altLang="en-US"/>
              <a:t>区储存言语的声音序列的记忆，负责词汇语音的识别。</a:t>
            </a:r>
            <a:r>
              <a:rPr lang="en-US" altLang="zh-CN"/>
              <a:t>Wernicke</a:t>
            </a:r>
            <a:r>
              <a:rPr lang="zh-CN" altLang="en-US"/>
              <a:t>区损伤或该区的传入通路（初级听觉皮质的听觉信息向</a:t>
            </a:r>
            <a:r>
              <a:rPr lang="en-US" altLang="zh-CN"/>
              <a:t>Wernicke</a:t>
            </a:r>
            <a:r>
              <a:rPr lang="zh-CN" altLang="en-US"/>
              <a:t>区传入的通路）的破坏会导致患者识别听觉词汇的障碍，即不能正确识别言语的内容和意义。</a:t>
            </a:r>
          </a:p>
          <a:p>
            <a:pPr indent="355600"/>
            <a:r>
              <a:rPr lang="zh-CN" altLang="en-US"/>
              <a:t>听不懂话，语音识别正常：经皮质感觉性失语为优势半球颞、顶叶分水岭区受损。该类患者由于语音表征和语义区的连接破坏，患者听不懂别人的话，但语音识别正常（</a:t>
            </a:r>
            <a:r>
              <a:rPr lang="en-US" altLang="zh-CN"/>
              <a:t>Wermicke</a:t>
            </a:r>
            <a:r>
              <a:rPr lang="zh-CN" altLang="en-US"/>
              <a:t>区保留）、复述正常（</a:t>
            </a:r>
            <a:r>
              <a:rPr lang="en-US" altLang="zh-CN"/>
              <a:t>Wernicke</a:t>
            </a:r>
            <a:r>
              <a:rPr lang="zh-CN" altLang="en-US"/>
              <a:t>和</a:t>
            </a:r>
            <a:r>
              <a:rPr lang="en-US" altLang="zh-CN"/>
              <a:t>Broca</a:t>
            </a:r>
            <a:r>
              <a:rPr lang="zh-CN" altLang="en-US"/>
              <a:t>区连接没有受损），对复述的内容同样无法理解（语音．语义连接中断）。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915988" y="619125"/>
            <a:ext cx="706120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/>
              <a:t>二、言语理解的神经机制</a:t>
            </a: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122238" y="77788"/>
            <a:ext cx="8342312" cy="366712"/>
            <a:chOff x="162802" y="93745"/>
            <a:chExt cx="11122990" cy="541458"/>
          </a:xfrm>
        </p:grpSpPr>
        <p:sp>
          <p:nvSpPr>
            <p:cNvPr id="47108" name="文本框 24"/>
            <p:cNvSpPr txBox="1">
              <a:spLocks noChangeArrowheads="1"/>
            </p:cNvSpPr>
            <p:nvPr/>
          </p:nvSpPr>
          <p:spPr bwMode="auto">
            <a:xfrm>
              <a:off x="924796" y="93745"/>
              <a:ext cx="10360996" cy="5414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endParaRPr lang="zh-CN" altLang="en-US" b="1" dirty="0"/>
            </a:p>
          </p:txBody>
        </p:sp>
        <p:grpSp>
          <p:nvGrpSpPr>
            <p:cNvPr id="47109" name="组合 25"/>
            <p:cNvGrpSpPr/>
            <p:nvPr/>
          </p:nvGrpSpPr>
          <p:grpSpPr bwMode="auto"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27" name="对角圆角矩形 26"/>
              <p:cNvSpPr/>
              <p:nvPr/>
            </p:nvSpPr>
            <p:spPr>
              <a:xfrm>
                <a:off x="7304087" y="2360538"/>
                <a:ext cx="1002800" cy="611580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718" tIns="30858" rIns="61718" bIns="3085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25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47111" name="图片 27"/>
              <p:cNvPicPr>
                <a:picLocks noChangeAspect="1"/>
              </p:cNvPicPr>
              <p:nvPr/>
            </p:nvPicPr>
            <p:blipFill>
              <a:blip r:embed="rId3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7570796" y="2483388"/>
                <a:ext cx="468069" cy="365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ransition advTm="5102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071563" y="1277938"/>
            <a:ext cx="3071812" cy="3071812"/>
          </a:xfrm>
          <a:prstGeom prst="ellipse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8" name="组合 17"/>
          <p:cNvGrpSpPr/>
          <p:nvPr/>
        </p:nvGrpSpPr>
        <p:grpSpPr bwMode="auto">
          <a:xfrm>
            <a:off x="3540125" y="1552575"/>
            <a:ext cx="4594225" cy="571500"/>
            <a:chOff x="4508178" y="2300357"/>
            <a:chExt cx="6807522" cy="845836"/>
          </a:xfrm>
        </p:grpSpPr>
        <p:sp>
          <p:nvSpPr>
            <p:cNvPr id="5" name="椭圆 4"/>
            <p:cNvSpPr/>
            <p:nvPr/>
          </p:nvSpPr>
          <p:spPr>
            <a:xfrm>
              <a:off x="4508178" y="2340300"/>
              <a:ext cx="806836" cy="805893"/>
            </a:xfrm>
            <a:prstGeom prst="ellipse">
              <a:avLst/>
            </a:pr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2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</a:p>
          </p:txBody>
        </p:sp>
        <p:sp>
          <p:nvSpPr>
            <p:cNvPr id="49170" name="矩形 5"/>
            <p:cNvSpPr>
              <a:spLocks noChangeArrowheads="1"/>
            </p:cNvSpPr>
            <p:nvPr/>
          </p:nvSpPr>
          <p:spPr bwMode="auto">
            <a:xfrm>
              <a:off x="5420866" y="2469524"/>
              <a:ext cx="272865" cy="51925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endParaRPr lang="zh-CN" altLang="en-US" sz="1700" b="1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171" name="矩形 12"/>
            <p:cNvSpPr>
              <a:spLocks noChangeArrowheads="1"/>
            </p:cNvSpPr>
            <p:nvPr/>
          </p:nvSpPr>
          <p:spPr bwMode="auto">
            <a:xfrm>
              <a:off x="7796677" y="2300357"/>
              <a:ext cx="3519023" cy="3618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endParaRPr lang="zh-CN" altLang="en-US" sz="1000">
                <a:solidFill>
                  <a:srgbClr val="7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 bwMode="auto">
          <a:xfrm>
            <a:off x="3857625" y="2522538"/>
            <a:ext cx="4564063" cy="571500"/>
            <a:chOff x="5036629" y="3735457"/>
            <a:chExt cx="6761671" cy="847294"/>
          </a:xfrm>
        </p:grpSpPr>
        <p:sp>
          <p:nvSpPr>
            <p:cNvPr id="8" name="椭圆 7"/>
            <p:cNvSpPr/>
            <p:nvPr/>
          </p:nvSpPr>
          <p:spPr>
            <a:xfrm>
              <a:off x="5036629" y="3763700"/>
              <a:ext cx="806697" cy="80728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2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</a:p>
          </p:txBody>
        </p:sp>
        <p:sp>
          <p:nvSpPr>
            <p:cNvPr id="49167" name="矩形 2"/>
            <p:cNvSpPr>
              <a:spLocks noChangeArrowheads="1"/>
            </p:cNvSpPr>
            <p:nvPr/>
          </p:nvSpPr>
          <p:spPr bwMode="auto">
            <a:xfrm>
              <a:off x="5949160" y="3904916"/>
              <a:ext cx="4336877" cy="6778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/>
                <a:t>（二）治疗由易到难</a:t>
              </a:r>
              <a:endParaRPr lang="zh-CN" altLang="en-US" sz="2400" b="1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168" name="矩形 13"/>
            <p:cNvSpPr>
              <a:spLocks noChangeArrowheads="1"/>
            </p:cNvSpPr>
            <p:nvPr/>
          </p:nvSpPr>
          <p:spPr bwMode="auto">
            <a:xfrm>
              <a:off x="8279880" y="3735457"/>
              <a:ext cx="3518420" cy="3624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endParaRPr lang="zh-CN" altLang="en-US" sz="1000">
                <a:solidFill>
                  <a:srgbClr val="7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 bwMode="auto">
          <a:xfrm>
            <a:off x="1528763" y="1893888"/>
            <a:ext cx="1998662" cy="1998662"/>
            <a:chOff x="959845" y="2687828"/>
            <a:chExt cx="2960503" cy="2960503"/>
          </a:xfrm>
        </p:grpSpPr>
        <p:sp>
          <p:nvSpPr>
            <p:cNvPr id="16" name="椭圆 15"/>
            <p:cNvSpPr/>
            <p:nvPr/>
          </p:nvSpPr>
          <p:spPr>
            <a:xfrm>
              <a:off x="959845" y="2687828"/>
              <a:ext cx="2960503" cy="2960503"/>
            </a:xfrm>
            <a:prstGeom prst="ellipse">
              <a:avLst/>
            </a:pr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1718" tIns="30858" rIns="61718" bIns="30858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3375">
                <a:gradFill>
                  <a:gsLst>
                    <a:gs pos="100000">
                      <a:schemeClr val="bg1"/>
                    </a:gs>
                    <a:gs pos="28000">
                      <a:schemeClr val="accent1">
                        <a:lumMod val="5000"/>
                        <a:lumOff val="95000"/>
                      </a:schemeClr>
                    </a:gs>
                    <a:gs pos="70000">
                      <a:srgbClr val="FFC000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49165" name="图片 20"/>
            <p:cNvPicPr>
              <a:picLocks noChangeAspect="1"/>
            </p:cNvPicPr>
            <p:nvPr/>
          </p:nvPicPr>
          <p:blipFill>
            <a:blip r:embed="rId3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448254" y="3505200"/>
              <a:ext cx="2073747" cy="1403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2" name="组合 21"/>
          <p:cNvGrpSpPr/>
          <p:nvPr/>
        </p:nvGrpSpPr>
        <p:grpSpPr bwMode="auto">
          <a:xfrm>
            <a:off x="122238" y="77788"/>
            <a:ext cx="8342312" cy="366712"/>
            <a:chOff x="162802" y="93745"/>
            <a:chExt cx="11122990" cy="541458"/>
          </a:xfrm>
        </p:grpSpPr>
        <p:sp>
          <p:nvSpPr>
            <p:cNvPr id="49160" name="文本框 22"/>
            <p:cNvSpPr txBox="1">
              <a:spLocks noChangeArrowheads="1"/>
            </p:cNvSpPr>
            <p:nvPr/>
          </p:nvSpPr>
          <p:spPr bwMode="auto">
            <a:xfrm>
              <a:off x="924796" y="93745"/>
              <a:ext cx="10360996" cy="5414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b="1" dirty="0" smtClean="0"/>
                <a:t>任务四 言语</a:t>
              </a:r>
              <a:r>
                <a:rPr lang="zh-CN" altLang="en-US" b="1" dirty="0"/>
                <a:t>障碍的治疗</a:t>
              </a:r>
            </a:p>
          </p:txBody>
        </p:sp>
        <p:grpSp>
          <p:nvGrpSpPr>
            <p:cNvPr id="49161" name="组合 23"/>
            <p:cNvGrpSpPr/>
            <p:nvPr/>
          </p:nvGrpSpPr>
          <p:grpSpPr bwMode="auto"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25" name="对角圆角矩形 24"/>
              <p:cNvSpPr/>
              <p:nvPr/>
            </p:nvSpPr>
            <p:spPr>
              <a:xfrm>
                <a:off x="7304087" y="2360538"/>
                <a:ext cx="1002800" cy="611580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718" tIns="30858" rIns="61718" bIns="3085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25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49163" name="图片 25"/>
              <p:cNvPicPr>
                <a:picLocks noChangeAspect="1"/>
              </p:cNvPicPr>
              <p:nvPr/>
            </p:nvPicPr>
            <p:blipFill>
              <a:blip r:embed="rId4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7570796" y="2483388"/>
                <a:ext cx="468069" cy="365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49158" name="Rectangle 19"/>
          <p:cNvSpPr>
            <a:spLocks noChangeArrowheads="1"/>
          </p:cNvSpPr>
          <p:nvPr/>
        </p:nvSpPr>
        <p:spPr bwMode="auto">
          <a:xfrm>
            <a:off x="1144588" y="2236788"/>
            <a:ext cx="2470150" cy="1431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400" b="1"/>
              <a:t>言语治疗的原则</a:t>
            </a:r>
          </a:p>
        </p:txBody>
      </p:sp>
      <p:sp>
        <p:nvSpPr>
          <p:cNvPr id="49159" name="Rectangle 20"/>
          <p:cNvSpPr>
            <a:spLocks noChangeArrowheads="1"/>
          </p:cNvSpPr>
          <p:nvPr/>
        </p:nvSpPr>
        <p:spPr bwMode="auto">
          <a:xfrm>
            <a:off x="4008438" y="1560513"/>
            <a:ext cx="262255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/>
              <a:t>（一）个体化原则</a:t>
            </a:r>
          </a:p>
        </p:txBody>
      </p:sp>
    </p:spTree>
  </p:cSld>
  <p:clrMapOvr>
    <a:masterClrMapping/>
  </p:clrMapOvr>
  <p:transition advTm="2902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 bwMode="auto">
          <a:xfrm>
            <a:off x="122238" y="77788"/>
            <a:ext cx="8342312" cy="366712"/>
            <a:chOff x="162802" y="93745"/>
            <a:chExt cx="11122990" cy="541458"/>
          </a:xfrm>
        </p:grpSpPr>
        <p:sp>
          <p:nvSpPr>
            <p:cNvPr id="51256" name="文本框 8"/>
            <p:cNvSpPr txBox="1">
              <a:spLocks noChangeArrowheads="1"/>
            </p:cNvSpPr>
            <p:nvPr/>
          </p:nvSpPr>
          <p:spPr bwMode="auto">
            <a:xfrm>
              <a:off x="924796" y="93745"/>
              <a:ext cx="10360996" cy="5414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endParaRPr lang="zh-CN" altLang="en-US" b="1" dirty="0"/>
            </a:p>
          </p:txBody>
        </p:sp>
        <p:grpSp>
          <p:nvGrpSpPr>
            <p:cNvPr id="51257" name="组合 9"/>
            <p:cNvGrpSpPr/>
            <p:nvPr/>
          </p:nvGrpSpPr>
          <p:grpSpPr bwMode="auto"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60538"/>
                <a:ext cx="1002800" cy="611580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718" tIns="30858" rIns="61718" bIns="3085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25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51259" name="图片 11"/>
              <p:cNvPicPr>
                <a:picLocks noChangeAspect="1"/>
              </p:cNvPicPr>
              <p:nvPr/>
            </p:nvPicPr>
            <p:blipFill>
              <a:blip r:embed="rId3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7570796" y="2483388"/>
                <a:ext cx="468069" cy="365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2" name="Group 10"/>
          <p:cNvGrpSpPr/>
          <p:nvPr/>
        </p:nvGrpSpPr>
        <p:grpSpPr bwMode="auto">
          <a:xfrm>
            <a:off x="3305175" y="2874963"/>
            <a:ext cx="2536825" cy="1223962"/>
            <a:chOff x="4407518" y="3832706"/>
            <a:chExt cx="3382692" cy="1631408"/>
          </a:xfrm>
        </p:grpSpPr>
        <p:sp>
          <p:nvSpPr>
            <p:cNvPr id="3" name="Oval 11"/>
            <p:cNvSpPr/>
            <p:nvPr/>
          </p:nvSpPr>
          <p:spPr>
            <a:xfrm>
              <a:off x="5698783" y="4450568"/>
              <a:ext cx="774759" cy="39145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zh-CN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51248" name="Group 12"/>
            <p:cNvGrpSpPr/>
            <p:nvPr/>
          </p:nvGrpSpPr>
          <p:grpSpPr bwMode="auto">
            <a:xfrm>
              <a:off x="4407518" y="3832706"/>
              <a:ext cx="3382692" cy="1631408"/>
              <a:chOff x="4407518" y="3832706"/>
              <a:chExt cx="3382692" cy="1631408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4468907" y="3832706"/>
                <a:ext cx="3247215" cy="1631408"/>
              </a:xfrm>
              <a:prstGeom prst="ellipse">
                <a:avLst/>
              </a:prstGeom>
              <a:noFill/>
              <a:ln w="12700">
                <a:solidFill>
                  <a:srgbClr val="FF7F7F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" name="Oval 14"/>
              <p:cNvSpPr/>
              <p:nvPr/>
            </p:nvSpPr>
            <p:spPr>
              <a:xfrm>
                <a:off x="4407518" y="4611381"/>
                <a:ext cx="135477" cy="7829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" name="Oval 15"/>
              <p:cNvSpPr/>
              <p:nvPr/>
            </p:nvSpPr>
            <p:spPr>
              <a:xfrm>
                <a:off x="7654733" y="4611381"/>
                <a:ext cx="135477" cy="7829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" name="Oval 16"/>
              <p:cNvSpPr/>
              <p:nvPr/>
            </p:nvSpPr>
            <p:spPr>
              <a:xfrm>
                <a:off x="6835521" y="3904649"/>
                <a:ext cx="137593" cy="76175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5" name="Oval 17"/>
              <p:cNvSpPr/>
              <p:nvPr/>
            </p:nvSpPr>
            <p:spPr>
              <a:xfrm>
                <a:off x="5226731" y="3904649"/>
                <a:ext cx="135477" cy="76175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6" name="Oval 18"/>
              <p:cNvSpPr/>
              <p:nvPr/>
            </p:nvSpPr>
            <p:spPr>
              <a:xfrm>
                <a:off x="6835521" y="5320228"/>
                <a:ext cx="137593" cy="78291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7" name="Oval 19"/>
              <p:cNvSpPr/>
              <p:nvPr/>
            </p:nvSpPr>
            <p:spPr>
              <a:xfrm>
                <a:off x="5226731" y="5320228"/>
                <a:ext cx="135477" cy="78291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41" name="Group 36"/>
          <p:cNvGrpSpPr/>
          <p:nvPr/>
        </p:nvGrpSpPr>
        <p:grpSpPr bwMode="auto">
          <a:xfrm>
            <a:off x="6243638" y="820738"/>
            <a:ext cx="1724025" cy="357187"/>
            <a:chOff x="8858766" y="1813486"/>
            <a:chExt cx="2300186" cy="476244"/>
          </a:xfrm>
        </p:grpSpPr>
        <p:sp>
          <p:nvSpPr>
            <p:cNvPr id="51245" name="TextBox 37"/>
            <p:cNvSpPr txBox="1">
              <a:spLocks noChangeArrowheads="1"/>
            </p:cNvSpPr>
            <p:nvPr/>
          </p:nvSpPr>
          <p:spPr bwMode="auto">
            <a:xfrm>
              <a:off x="8858766" y="2107699"/>
              <a:ext cx="2300186" cy="1820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/>
            <a:p>
              <a:pPr defTabSz="1087755"/>
              <a:endParaRPr lang="zh-CN" altLang="en-US" sz="900">
                <a:solidFill>
                  <a:srgbClr val="7F7F7F"/>
                </a:solidFill>
                <a:latin typeface="微软雅黑" panose="020B0503020204020204" charset="-122"/>
                <a:ea typeface="微软雅黑" panose="020B0503020204020204" charset="-122"/>
                <a:cs typeface="Open Sans"/>
              </a:endParaRPr>
            </a:p>
          </p:txBody>
        </p:sp>
        <p:sp>
          <p:nvSpPr>
            <p:cNvPr id="51246" name="TextBox 38"/>
            <p:cNvSpPr txBox="1">
              <a:spLocks noChangeArrowheads="1"/>
            </p:cNvSpPr>
            <p:nvPr/>
          </p:nvSpPr>
          <p:spPr bwMode="auto">
            <a:xfrm>
              <a:off x="8858766" y="1813486"/>
              <a:ext cx="2113799" cy="3661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/>
            <a:p>
              <a:pPr marL="457200" indent="-457200" defTabSz="684530"/>
              <a:r>
                <a:rPr lang="zh-CN" altLang="en-US" b="1">
                  <a:ea typeface="华文中宋" pitchFamily="2" charset="-122"/>
                </a:rPr>
                <a:t>做好心理疏导</a:t>
              </a:r>
            </a:p>
          </p:txBody>
        </p:sp>
      </p:grpSp>
      <p:grpSp>
        <p:nvGrpSpPr>
          <p:cNvPr id="44" name="Group 39"/>
          <p:cNvGrpSpPr/>
          <p:nvPr/>
        </p:nvGrpSpPr>
        <p:grpSpPr bwMode="auto">
          <a:xfrm>
            <a:off x="6575425" y="2765425"/>
            <a:ext cx="1724025" cy="357188"/>
            <a:chOff x="8858766" y="1813486"/>
            <a:chExt cx="2300186" cy="475617"/>
          </a:xfrm>
        </p:grpSpPr>
        <p:sp>
          <p:nvSpPr>
            <p:cNvPr id="51243" name="TextBox 40"/>
            <p:cNvSpPr txBox="1">
              <a:spLocks noChangeArrowheads="1"/>
            </p:cNvSpPr>
            <p:nvPr/>
          </p:nvSpPr>
          <p:spPr bwMode="auto">
            <a:xfrm>
              <a:off x="8858766" y="2107312"/>
              <a:ext cx="2300186" cy="18179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/>
            <a:p>
              <a:pPr defTabSz="1087755"/>
              <a:endParaRPr lang="zh-CN" altLang="en-US" sz="900">
                <a:solidFill>
                  <a:srgbClr val="7F7F7F"/>
                </a:solidFill>
                <a:latin typeface="微软雅黑" panose="020B0503020204020204" charset="-122"/>
                <a:ea typeface="微软雅黑" panose="020B0503020204020204" charset="-122"/>
                <a:cs typeface="Open Sans"/>
              </a:endParaRPr>
            </a:p>
          </p:txBody>
        </p:sp>
        <p:sp>
          <p:nvSpPr>
            <p:cNvPr id="51244" name="TextBox 41"/>
            <p:cNvSpPr txBox="1">
              <a:spLocks noChangeArrowheads="1"/>
            </p:cNvSpPr>
            <p:nvPr/>
          </p:nvSpPr>
          <p:spPr bwMode="auto">
            <a:xfrm>
              <a:off x="8858766" y="1813486"/>
              <a:ext cx="2113799" cy="3656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/>
            <a:p>
              <a:pPr marL="457200" indent="-457200" defTabSz="684530"/>
              <a:r>
                <a:rPr lang="zh-CN" altLang="en-US" b="1">
                  <a:ea typeface="华文中宋" pitchFamily="2" charset="-122"/>
                </a:rPr>
                <a:t>做好卫生管理</a:t>
              </a:r>
            </a:p>
          </p:txBody>
        </p:sp>
      </p:grpSp>
      <p:grpSp>
        <p:nvGrpSpPr>
          <p:cNvPr id="47" name="Group 42"/>
          <p:cNvGrpSpPr/>
          <p:nvPr/>
        </p:nvGrpSpPr>
        <p:grpSpPr bwMode="auto">
          <a:xfrm>
            <a:off x="6532563" y="1749425"/>
            <a:ext cx="2047875" cy="338138"/>
            <a:chOff x="8858766" y="1813486"/>
            <a:chExt cx="2231795" cy="494829"/>
          </a:xfrm>
        </p:grpSpPr>
        <p:sp>
          <p:nvSpPr>
            <p:cNvPr id="51241" name="TextBox 43"/>
            <p:cNvSpPr txBox="1">
              <a:spLocks noChangeArrowheads="1"/>
            </p:cNvSpPr>
            <p:nvPr/>
          </p:nvSpPr>
          <p:spPr bwMode="auto">
            <a:xfrm>
              <a:off x="8858766" y="2108525"/>
              <a:ext cx="2231795" cy="1997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/>
            <a:p>
              <a:pPr defTabSz="1087755"/>
              <a:endParaRPr lang="zh-CN" altLang="en-US" sz="900">
                <a:solidFill>
                  <a:srgbClr val="7F7F7F"/>
                </a:solidFill>
                <a:latin typeface="微软雅黑" panose="020B0503020204020204" charset="-122"/>
                <a:ea typeface="微软雅黑" panose="020B0503020204020204" charset="-122"/>
                <a:cs typeface="Open Sans"/>
              </a:endParaRPr>
            </a:p>
          </p:txBody>
        </p:sp>
        <p:sp>
          <p:nvSpPr>
            <p:cNvPr id="51242" name="TextBox 44"/>
            <p:cNvSpPr txBox="1">
              <a:spLocks noChangeArrowheads="1"/>
            </p:cNvSpPr>
            <p:nvPr/>
          </p:nvSpPr>
          <p:spPr bwMode="auto">
            <a:xfrm>
              <a:off x="8858766" y="1813486"/>
              <a:ext cx="2112420" cy="40094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/>
            <a:p>
              <a:pPr marL="457200" indent="-457200" defTabSz="684530"/>
              <a:r>
                <a:rPr lang="zh-CN" altLang="en-US" b="1">
                  <a:ea typeface="华文中宋" pitchFamily="2" charset="-122"/>
                </a:rPr>
                <a:t>要了解患者病情</a:t>
              </a:r>
            </a:p>
          </p:txBody>
        </p:sp>
      </p:grpSp>
      <p:grpSp>
        <p:nvGrpSpPr>
          <p:cNvPr id="50" name="Group 45"/>
          <p:cNvGrpSpPr/>
          <p:nvPr/>
        </p:nvGrpSpPr>
        <p:grpSpPr bwMode="auto">
          <a:xfrm>
            <a:off x="1116013" y="830263"/>
            <a:ext cx="1741487" cy="496887"/>
            <a:chOff x="1320628" y="1813486"/>
            <a:chExt cx="2322052" cy="662508"/>
          </a:xfrm>
        </p:grpSpPr>
        <p:sp>
          <p:nvSpPr>
            <p:cNvPr id="51239" name="TextBox 46"/>
            <p:cNvSpPr txBox="1">
              <a:spLocks noChangeArrowheads="1"/>
            </p:cNvSpPr>
            <p:nvPr/>
          </p:nvSpPr>
          <p:spPr bwMode="auto">
            <a:xfrm>
              <a:off x="1320628" y="2107698"/>
              <a:ext cx="2322052" cy="3682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/>
            <a:p>
              <a:pPr algn="r" defTabSz="1087755"/>
              <a:r>
                <a:rPr lang="zh-CN" altLang="en-US" b="1">
                  <a:ea typeface="华文中宋" pitchFamily="2" charset="-122"/>
                </a:rPr>
                <a:t>治疗场所要求</a:t>
              </a:r>
              <a:endParaRPr lang="zh-CN" altLang="en-US" sz="900" b="1">
                <a:solidFill>
                  <a:srgbClr val="7F7F7F"/>
                </a:solidFill>
                <a:latin typeface="微软雅黑" panose="020B0503020204020204" charset="-122"/>
                <a:ea typeface="华文中宋" pitchFamily="2" charset="-122"/>
                <a:cs typeface="Open Sans"/>
              </a:endParaRPr>
            </a:p>
          </p:txBody>
        </p:sp>
        <p:sp>
          <p:nvSpPr>
            <p:cNvPr id="51240" name="TextBox 47"/>
            <p:cNvSpPr txBox="1">
              <a:spLocks noChangeArrowheads="1"/>
            </p:cNvSpPr>
            <p:nvPr/>
          </p:nvSpPr>
          <p:spPr bwMode="auto">
            <a:xfrm>
              <a:off x="1530184" y="1813486"/>
              <a:ext cx="2112496" cy="2434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/>
            <a:p>
              <a:pPr defTabSz="684530"/>
              <a:endParaRPr lang="zh-CN" altLang="en-US" sz="1200">
                <a:solidFill>
                  <a:srgbClr val="7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3" name="Group 48"/>
          <p:cNvGrpSpPr/>
          <p:nvPr/>
        </p:nvGrpSpPr>
        <p:grpSpPr bwMode="auto">
          <a:xfrm>
            <a:off x="619125" y="2033588"/>
            <a:ext cx="1692275" cy="357187"/>
            <a:chOff x="566057" y="3378459"/>
            <a:chExt cx="2257472" cy="474727"/>
          </a:xfrm>
        </p:grpSpPr>
        <p:sp>
          <p:nvSpPr>
            <p:cNvPr id="51237" name="TextBox 49"/>
            <p:cNvSpPr txBox="1">
              <a:spLocks noChangeArrowheads="1"/>
            </p:cNvSpPr>
            <p:nvPr/>
          </p:nvSpPr>
          <p:spPr bwMode="auto">
            <a:xfrm>
              <a:off x="566057" y="3671735"/>
              <a:ext cx="2257472" cy="18145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/>
            <a:p>
              <a:pPr algn="r" defTabSz="1087755"/>
              <a:endParaRPr lang="zh-CN" altLang="en-US" sz="900">
                <a:solidFill>
                  <a:srgbClr val="7F7F7F"/>
                </a:solidFill>
                <a:latin typeface="微软雅黑" panose="020B0503020204020204" charset="-122"/>
                <a:ea typeface="微软雅黑" panose="020B0503020204020204" charset="-122"/>
                <a:cs typeface="Open Sans"/>
              </a:endParaRPr>
            </a:p>
          </p:txBody>
        </p:sp>
        <p:sp>
          <p:nvSpPr>
            <p:cNvPr id="51238" name="TextBox 50"/>
            <p:cNvSpPr txBox="1">
              <a:spLocks noChangeArrowheads="1"/>
            </p:cNvSpPr>
            <p:nvPr/>
          </p:nvSpPr>
          <p:spPr bwMode="auto">
            <a:xfrm>
              <a:off x="710061" y="3378459"/>
              <a:ext cx="2113468" cy="3650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/>
            <a:p>
              <a:pPr algn="r" defTabSz="684530"/>
              <a:r>
                <a:rPr lang="zh-CN" altLang="en-US" b="1">
                  <a:ea typeface="华文中宋" pitchFamily="2" charset="-122"/>
                </a:rPr>
                <a:t>治疗形式要求</a:t>
              </a:r>
              <a:r>
                <a:rPr lang="zh-CN" altLang="en-US"/>
                <a:t> </a:t>
              </a:r>
            </a:p>
          </p:txBody>
        </p:sp>
      </p:grpSp>
      <p:grpSp>
        <p:nvGrpSpPr>
          <p:cNvPr id="56" name="Group 51"/>
          <p:cNvGrpSpPr/>
          <p:nvPr/>
        </p:nvGrpSpPr>
        <p:grpSpPr bwMode="auto">
          <a:xfrm>
            <a:off x="-222250" y="2940050"/>
            <a:ext cx="2800350" cy="388938"/>
            <a:chOff x="1187278" y="5127778"/>
            <a:chExt cx="2322052" cy="454007"/>
          </a:xfrm>
        </p:grpSpPr>
        <p:sp>
          <p:nvSpPr>
            <p:cNvPr id="51235" name="TextBox 52"/>
            <p:cNvSpPr txBox="1">
              <a:spLocks noChangeArrowheads="1"/>
            </p:cNvSpPr>
            <p:nvPr/>
          </p:nvSpPr>
          <p:spPr bwMode="auto">
            <a:xfrm>
              <a:off x="1187278" y="5422419"/>
              <a:ext cx="2322052" cy="15936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/>
            <a:p>
              <a:pPr algn="r" defTabSz="1087755"/>
              <a:endParaRPr lang="zh-CN" altLang="en-US" sz="900">
                <a:solidFill>
                  <a:srgbClr val="7F7F7F"/>
                </a:solidFill>
                <a:latin typeface="微软雅黑" panose="020B0503020204020204" charset="-122"/>
                <a:ea typeface="微软雅黑" panose="020B0503020204020204" charset="-122"/>
                <a:cs typeface="Open Sans"/>
              </a:endParaRPr>
            </a:p>
          </p:txBody>
        </p:sp>
        <p:sp>
          <p:nvSpPr>
            <p:cNvPr id="51236" name="TextBox 53"/>
            <p:cNvSpPr txBox="1">
              <a:spLocks noChangeArrowheads="1"/>
            </p:cNvSpPr>
            <p:nvPr/>
          </p:nvSpPr>
          <p:spPr bwMode="auto">
            <a:xfrm>
              <a:off x="1396579" y="5127778"/>
              <a:ext cx="2112751" cy="3207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/>
            <a:p>
              <a:pPr algn="r" defTabSz="684530"/>
              <a:r>
                <a:rPr lang="zh-CN" altLang="en-US" b="1">
                  <a:ea typeface="华文中宋" pitchFamily="2" charset="-122"/>
                </a:rPr>
                <a:t>言语治疗的注意事项</a:t>
              </a:r>
              <a:r>
                <a:rPr lang="zh-CN" altLang="en-US"/>
                <a:t> </a:t>
              </a:r>
            </a:p>
          </p:txBody>
        </p:sp>
      </p:grpSp>
      <p:grpSp>
        <p:nvGrpSpPr>
          <p:cNvPr id="59" name="Group 54"/>
          <p:cNvGrpSpPr/>
          <p:nvPr/>
        </p:nvGrpSpPr>
        <p:grpSpPr bwMode="auto">
          <a:xfrm>
            <a:off x="3071813" y="927100"/>
            <a:ext cx="412750" cy="411163"/>
            <a:chOff x="3818283" y="1926549"/>
            <a:chExt cx="548204" cy="548202"/>
          </a:xfrm>
        </p:grpSpPr>
        <p:sp>
          <p:nvSpPr>
            <p:cNvPr id="60" name="Oval 55"/>
            <p:cNvSpPr/>
            <p:nvPr/>
          </p:nvSpPr>
          <p:spPr>
            <a:xfrm flipH="1">
              <a:off x="3818283" y="1926549"/>
              <a:ext cx="548204" cy="548202"/>
            </a:xfrm>
            <a:prstGeom prst="ellipse">
              <a:avLst/>
            </a:pr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AU" altLang="zh-CN" sz="2400">
                  <a:solidFill>
                    <a:srgbClr val="7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</a:p>
          </p:txBody>
        </p:sp>
        <p:sp>
          <p:nvSpPr>
            <p:cNvPr id="13355" name="Freeform 61"/>
            <p:cNvSpPr>
              <a:spLocks noEditPoints="1"/>
            </p:cNvSpPr>
            <p:nvPr/>
          </p:nvSpPr>
          <p:spPr bwMode="auto">
            <a:xfrm>
              <a:off x="3908947" y="2051430"/>
              <a:ext cx="377418" cy="298441"/>
            </a:xfrm>
            <a:custGeom>
              <a:avLst/>
              <a:gdLst>
                <a:gd name="T0" fmla="*/ 178150 w 106"/>
                <a:gd name="T1" fmla="*/ 39285 h 83"/>
                <a:gd name="T2" fmla="*/ 181713 w 106"/>
                <a:gd name="T3" fmla="*/ 39285 h 83"/>
                <a:gd name="T4" fmla="*/ 181713 w 106"/>
                <a:gd name="T5" fmla="*/ 153569 h 83"/>
                <a:gd name="T6" fmla="*/ 67697 w 106"/>
                <a:gd name="T7" fmla="*/ 96427 h 83"/>
                <a:gd name="T8" fmla="*/ 67697 w 106"/>
                <a:gd name="T9" fmla="*/ 92856 h 83"/>
                <a:gd name="T10" fmla="*/ 195965 w 106"/>
                <a:gd name="T11" fmla="*/ 149998 h 83"/>
                <a:gd name="T12" fmla="*/ 199528 w 106"/>
                <a:gd name="T13" fmla="*/ 153569 h 83"/>
                <a:gd name="T14" fmla="*/ 309981 w 106"/>
                <a:gd name="T15" fmla="*/ 96427 h 83"/>
                <a:gd name="T16" fmla="*/ 199528 w 106"/>
                <a:gd name="T17" fmla="*/ 39285 h 83"/>
                <a:gd name="T18" fmla="*/ 195965 w 106"/>
                <a:gd name="T19" fmla="*/ 39285 h 83"/>
                <a:gd name="T20" fmla="*/ 53445 w 106"/>
                <a:gd name="T21" fmla="*/ 103570 h 83"/>
                <a:gd name="T22" fmla="*/ 3563 w 106"/>
                <a:gd name="T23" fmla="*/ 124998 h 83"/>
                <a:gd name="T24" fmla="*/ 3563 w 106"/>
                <a:gd name="T25" fmla="*/ 132141 h 83"/>
                <a:gd name="T26" fmla="*/ 121142 w 106"/>
                <a:gd name="T27" fmla="*/ 189283 h 83"/>
                <a:gd name="T28" fmla="*/ 171024 w 106"/>
                <a:gd name="T29" fmla="*/ 164283 h 83"/>
                <a:gd name="T30" fmla="*/ 374115 w 106"/>
                <a:gd name="T31" fmla="*/ 57142 h 83"/>
                <a:gd name="T32" fmla="*/ 374115 w 106"/>
                <a:gd name="T33" fmla="*/ 64285 h 83"/>
                <a:gd name="T34" fmla="*/ 324233 w 106"/>
                <a:gd name="T35" fmla="*/ 89284 h 83"/>
                <a:gd name="T36" fmla="*/ 206654 w 106"/>
                <a:gd name="T37" fmla="*/ 28571 h 83"/>
                <a:gd name="T38" fmla="*/ 256536 w 106"/>
                <a:gd name="T39" fmla="*/ 0 h 83"/>
                <a:gd name="T40" fmla="*/ 374115 w 106"/>
                <a:gd name="T41" fmla="*/ 57142 h 83"/>
                <a:gd name="T42" fmla="*/ 377678 w 106"/>
                <a:gd name="T43" fmla="*/ 128569 h 83"/>
                <a:gd name="T44" fmla="*/ 256536 w 106"/>
                <a:gd name="T45" fmla="*/ 189283 h 83"/>
                <a:gd name="T46" fmla="*/ 206654 w 106"/>
                <a:gd name="T47" fmla="*/ 167855 h 83"/>
                <a:gd name="T48" fmla="*/ 206654 w 106"/>
                <a:gd name="T49" fmla="*/ 160712 h 83"/>
                <a:gd name="T50" fmla="*/ 327796 w 106"/>
                <a:gd name="T51" fmla="*/ 103570 h 83"/>
                <a:gd name="T52" fmla="*/ 171024 w 106"/>
                <a:gd name="T53" fmla="*/ 25000 h 83"/>
                <a:gd name="T54" fmla="*/ 117579 w 106"/>
                <a:gd name="T55" fmla="*/ 0 h 83"/>
                <a:gd name="T56" fmla="*/ 0 w 106"/>
                <a:gd name="T57" fmla="*/ 60713 h 83"/>
                <a:gd name="T58" fmla="*/ 49882 w 106"/>
                <a:gd name="T59" fmla="*/ 89284 h 83"/>
                <a:gd name="T60" fmla="*/ 171024 w 106"/>
                <a:gd name="T61" fmla="*/ 32142 h 83"/>
                <a:gd name="T62" fmla="*/ 171024 w 106"/>
                <a:gd name="T63" fmla="*/ 25000 h 83"/>
                <a:gd name="T64" fmla="*/ 195965 w 106"/>
                <a:gd name="T65" fmla="*/ 292853 h 83"/>
                <a:gd name="T66" fmla="*/ 199528 w 106"/>
                <a:gd name="T67" fmla="*/ 296424 h 83"/>
                <a:gd name="T68" fmla="*/ 320670 w 106"/>
                <a:gd name="T69" fmla="*/ 232139 h 83"/>
                <a:gd name="T70" fmla="*/ 317107 w 106"/>
                <a:gd name="T71" fmla="*/ 174997 h 83"/>
                <a:gd name="T72" fmla="*/ 260099 w 106"/>
                <a:gd name="T73" fmla="*/ 203568 h 83"/>
                <a:gd name="T74" fmla="*/ 256536 w 106"/>
                <a:gd name="T75" fmla="*/ 203568 h 83"/>
                <a:gd name="T76" fmla="*/ 199528 w 106"/>
                <a:gd name="T77" fmla="*/ 174997 h 83"/>
                <a:gd name="T78" fmla="*/ 195965 w 106"/>
                <a:gd name="T79" fmla="*/ 178569 h 83"/>
                <a:gd name="T80" fmla="*/ 60571 w 106"/>
                <a:gd name="T81" fmla="*/ 174997 h 83"/>
                <a:gd name="T82" fmla="*/ 117579 w 106"/>
                <a:gd name="T83" fmla="*/ 203568 h 83"/>
                <a:gd name="T84" fmla="*/ 178150 w 106"/>
                <a:gd name="T85" fmla="*/ 174997 h 83"/>
                <a:gd name="T86" fmla="*/ 181713 w 106"/>
                <a:gd name="T87" fmla="*/ 178569 h 83"/>
                <a:gd name="T88" fmla="*/ 181713 w 106"/>
                <a:gd name="T89" fmla="*/ 296424 h 83"/>
                <a:gd name="T90" fmla="*/ 60571 w 106"/>
                <a:gd name="T91" fmla="*/ 235711 h 83"/>
                <a:gd name="T92" fmla="*/ 57008 w 106"/>
                <a:gd name="T93" fmla="*/ 178569 h 8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61" name="Group 60"/>
          <p:cNvGrpSpPr/>
          <p:nvPr/>
        </p:nvGrpSpPr>
        <p:grpSpPr bwMode="auto">
          <a:xfrm>
            <a:off x="2700338" y="1960563"/>
            <a:ext cx="411162" cy="409575"/>
            <a:chOff x="3010378" y="3471260"/>
            <a:chExt cx="548204" cy="548202"/>
          </a:xfrm>
        </p:grpSpPr>
        <p:sp>
          <p:nvSpPr>
            <p:cNvPr id="62" name="Oval 61"/>
            <p:cNvSpPr/>
            <p:nvPr/>
          </p:nvSpPr>
          <p:spPr>
            <a:xfrm flipH="1">
              <a:off x="3010378" y="3471260"/>
              <a:ext cx="548204" cy="54820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en-US" altLang="zh-CN" sz="1200">
                  <a:solidFill>
                    <a:srgbClr val="7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zh-CN" altLang="zh-CN" sz="1200">
                <a:solidFill>
                  <a:srgbClr val="7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353" name="Freeform 51"/>
            <p:cNvSpPr>
              <a:spLocks noEditPoints="1"/>
            </p:cNvSpPr>
            <p:nvPr/>
          </p:nvSpPr>
          <p:spPr bwMode="auto">
            <a:xfrm>
              <a:off x="3071759" y="3586000"/>
              <a:ext cx="410624" cy="339970"/>
            </a:xfrm>
            <a:custGeom>
              <a:avLst/>
              <a:gdLst>
                <a:gd name="T0" fmla="*/ 319306 w 107"/>
                <a:gd name="T1" fmla="*/ 243443 h 88"/>
                <a:gd name="T2" fmla="*/ 319306 w 107"/>
                <a:gd name="T3" fmla="*/ 27049 h 88"/>
                <a:gd name="T4" fmla="*/ 319306 w 107"/>
                <a:gd name="T5" fmla="*/ 11593 h 88"/>
                <a:gd name="T6" fmla="*/ 327000 w 107"/>
                <a:gd name="T7" fmla="*/ 0 h 88"/>
                <a:gd name="T8" fmla="*/ 334694 w 107"/>
                <a:gd name="T9" fmla="*/ 0 h 88"/>
                <a:gd name="T10" fmla="*/ 342388 w 107"/>
                <a:gd name="T11" fmla="*/ 0 h 88"/>
                <a:gd name="T12" fmla="*/ 342388 w 107"/>
                <a:gd name="T13" fmla="*/ 266628 h 88"/>
                <a:gd name="T14" fmla="*/ 334694 w 107"/>
                <a:gd name="T15" fmla="*/ 270492 h 88"/>
                <a:gd name="T16" fmla="*/ 327000 w 107"/>
                <a:gd name="T17" fmla="*/ 266628 h 88"/>
                <a:gd name="T18" fmla="*/ 319306 w 107"/>
                <a:gd name="T19" fmla="*/ 258899 h 88"/>
                <a:gd name="T20" fmla="*/ 319306 w 107"/>
                <a:gd name="T21" fmla="*/ 243443 h 88"/>
                <a:gd name="T22" fmla="*/ 92329 w 107"/>
                <a:gd name="T23" fmla="*/ 243443 h 88"/>
                <a:gd name="T24" fmla="*/ 92329 w 107"/>
                <a:gd name="T25" fmla="*/ 27049 h 88"/>
                <a:gd name="T26" fmla="*/ 92329 w 107"/>
                <a:gd name="T27" fmla="*/ 11593 h 88"/>
                <a:gd name="T28" fmla="*/ 84635 w 107"/>
                <a:gd name="T29" fmla="*/ 0 h 88"/>
                <a:gd name="T30" fmla="*/ 76941 w 107"/>
                <a:gd name="T31" fmla="*/ 0 h 88"/>
                <a:gd name="T32" fmla="*/ 69247 w 107"/>
                <a:gd name="T33" fmla="*/ 0 h 88"/>
                <a:gd name="T34" fmla="*/ 69247 w 107"/>
                <a:gd name="T35" fmla="*/ 266628 h 88"/>
                <a:gd name="T36" fmla="*/ 76941 w 107"/>
                <a:gd name="T37" fmla="*/ 270492 h 88"/>
                <a:gd name="T38" fmla="*/ 84635 w 107"/>
                <a:gd name="T39" fmla="*/ 266628 h 88"/>
                <a:gd name="T40" fmla="*/ 92329 w 107"/>
                <a:gd name="T41" fmla="*/ 258899 h 88"/>
                <a:gd name="T42" fmla="*/ 92329 w 107"/>
                <a:gd name="T43" fmla="*/ 243443 h 88"/>
                <a:gd name="T44" fmla="*/ 138494 w 107"/>
                <a:gd name="T45" fmla="*/ 197073 h 88"/>
                <a:gd name="T46" fmla="*/ 138494 w 107"/>
                <a:gd name="T47" fmla="*/ 212529 h 88"/>
                <a:gd name="T48" fmla="*/ 126953 w 107"/>
                <a:gd name="T49" fmla="*/ 224122 h 88"/>
                <a:gd name="T50" fmla="*/ 119259 w 107"/>
                <a:gd name="T51" fmla="*/ 227986 h 88"/>
                <a:gd name="T52" fmla="*/ 111565 w 107"/>
                <a:gd name="T53" fmla="*/ 224122 h 88"/>
                <a:gd name="T54" fmla="*/ 111565 w 107"/>
                <a:gd name="T55" fmla="*/ 46370 h 88"/>
                <a:gd name="T56" fmla="*/ 119259 w 107"/>
                <a:gd name="T57" fmla="*/ 42506 h 88"/>
                <a:gd name="T58" fmla="*/ 126953 w 107"/>
                <a:gd name="T59" fmla="*/ 46370 h 88"/>
                <a:gd name="T60" fmla="*/ 138494 w 107"/>
                <a:gd name="T61" fmla="*/ 54098 h 88"/>
                <a:gd name="T62" fmla="*/ 138494 w 107"/>
                <a:gd name="T63" fmla="*/ 69555 h 88"/>
                <a:gd name="T64" fmla="*/ 138494 w 107"/>
                <a:gd name="T65" fmla="*/ 197073 h 88"/>
                <a:gd name="T66" fmla="*/ 234670 w 107"/>
                <a:gd name="T67" fmla="*/ 309134 h 88"/>
                <a:gd name="T68" fmla="*/ 207741 w 107"/>
                <a:gd name="T69" fmla="*/ 340047 h 88"/>
                <a:gd name="T70" fmla="*/ 176965 w 107"/>
                <a:gd name="T71" fmla="*/ 309134 h 88"/>
                <a:gd name="T72" fmla="*/ 176965 w 107"/>
                <a:gd name="T73" fmla="*/ 92740 h 88"/>
                <a:gd name="T74" fmla="*/ 207741 w 107"/>
                <a:gd name="T75" fmla="*/ 61827 h 88"/>
                <a:gd name="T76" fmla="*/ 234670 w 107"/>
                <a:gd name="T77" fmla="*/ 92740 h 88"/>
                <a:gd name="T78" fmla="*/ 234670 w 107"/>
                <a:gd name="T79" fmla="*/ 309134 h 88"/>
                <a:gd name="T80" fmla="*/ 273141 w 107"/>
                <a:gd name="T81" fmla="*/ 197073 h 88"/>
                <a:gd name="T82" fmla="*/ 273141 w 107"/>
                <a:gd name="T83" fmla="*/ 212529 h 88"/>
                <a:gd name="T84" fmla="*/ 284682 w 107"/>
                <a:gd name="T85" fmla="*/ 224122 h 88"/>
                <a:gd name="T86" fmla="*/ 292376 w 107"/>
                <a:gd name="T87" fmla="*/ 227986 h 88"/>
                <a:gd name="T88" fmla="*/ 300070 w 107"/>
                <a:gd name="T89" fmla="*/ 224122 h 88"/>
                <a:gd name="T90" fmla="*/ 300070 w 107"/>
                <a:gd name="T91" fmla="*/ 46370 h 88"/>
                <a:gd name="T92" fmla="*/ 292376 w 107"/>
                <a:gd name="T93" fmla="*/ 42506 h 88"/>
                <a:gd name="T94" fmla="*/ 284682 w 107"/>
                <a:gd name="T95" fmla="*/ 46370 h 88"/>
                <a:gd name="T96" fmla="*/ 273141 w 107"/>
                <a:gd name="T97" fmla="*/ 54098 h 88"/>
                <a:gd name="T98" fmla="*/ 273141 w 107"/>
                <a:gd name="T99" fmla="*/ 69555 h 88"/>
                <a:gd name="T100" fmla="*/ 273141 w 107"/>
                <a:gd name="T101" fmla="*/ 197073 h 8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7" h="88">
                  <a:moveTo>
                    <a:pt x="83" y="63"/>
                  </a:moveTo>
                  <a:cubicBezTo>
                    <a:pt x="97" y="47"/>
                    <a:pt x="97" y="23"/>
                    <a:pt x="83" y="7"/>
                  </a:cubicBezTo>
                  <a:cubicBezTo>
                    <a:pt x="82" y="6"/>
                    <a:pt x="82" y="4"/>
                    <a:pt x="83" y="3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6" y="0"/>
                    <a:pt x="86" y="0"/>
                    <a:pt x="87" y="0"/>
                  </a:cubicBezTo>
                  <a:cubicBezTo>
                    <a:pt x="88" y="0"/>
                    <a:pt x="89" y="0"/>
                    <a:pt x="89" y="0"/>
                  </a:cubicBezTo>
                  <a:cubicBezTo>
                    <a:pt x="107" y="20"/>
                    <a:pt x="107" y="50"/>
                    <a:pt x="89" y="69"/>
                  </a:cubicBezTo>
                  <a:cubicBezTo>
                    <a:pt x="89" y="70"/>
                    <a:pt x="88" y="70"/>
                    <a:pt x="87" y="70"/>
                  </a:cubicBezTo>
                  <a:cubicBezTo>
                    <a:pt x="86" y="70"/>
                    <a:pt x="86" y="70"/>
                    <a:pt x="85" y="69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2" y="65"/>
                    <a:pt x="82" y="64"/>
                    <a:pt x="83" y="63"/>
                  </a:cubicBezTo>
                  <a:close/>
                  <a:moveTo>
                    <a:pt x="24" y="63"/>
                  </a:moveTo>
                  <a:cubicBezTo>
                    <a:pt x="10" y="47"/>
                    <a:pt x="10" y="23"/>
                    <a:pt x="24" y="7"/>
                  </a:cubicBezTo>
                  <a:cubicBezTo>
                    <a:pt x="25" y="6"/>
                    <a:pt x="25" y="4"/>
                    <a:pt x="24" y="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0"/>
                    <a:pt x="20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0" y="20"/>
                    <a:pt x="0" y="50"/>
                    <a:pt x="18" y="69"/>
                  </a:cubicBezTo>
                  <a:cubicBezTo>
                    <a:pt x="18" y="70"/>
                    <a:pt x="19" y="70"/>
                    <a:pt x="20" y="70"/>
                  </a:cubicBezTo>
                  <a:cubicBezTo>
                    <a:pt x="21" y="70"/>
                    <a:pt x="21" y="70"/>
                    <a:pt x="22" y="69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5" y="65"/>
                    <a:pt x="25" y="64"/>
                    <a:pt x="24" y="63"/>
                  </a:cubicBezTo>
                  <a:close/>
                  <a:moveTo>
                    <a:pt x="36" y="51"/>
                  </a:moveTo>
                  <a:cubicBezTo>
                    <a:pt x="37" y="53"/>
                    <a:pt x="37" y="54"/>
                    <a:pt x="36" y="55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2" y="59"/>
                    <a:pt x="31" y="59"/>
                  </a:cubicBezTo>
                  <a:cubicBezTo>
                    <a:pt x="30" y="58"/>
                    <a:pt x="30" y="58"/>
                    <a:pt x="29" y="58"/>
                  </a:cubicBezTo>
                  <a:cubicBezTo>
                    <a:pt x="18" y="44"/>
                    <a:pt x="18" y="25"/>
                    <a:pt x="29" y="12"/>
                  </a:cubicBezTo>
                  <a:cubicBezTo>
                    <a:pt x="30" y="11"/>
                    <a:pt x="30" y="11"/>
                    <a:pt x="31" y="11"/>
                  </a:cubicBezTo>
                  <a:cubicBezTo>
                    <a:pt x="32" y="11"/>
                    <a:pt x="33" y="11"/>
                    <a:pt x="33" y="12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5"/>
                    <a:pt x="37" y="17"/>
                    <a:pt x="36" y="18"/>
                  </a:cubicBezTo>
                  <a:cubicBezTo>
                    <a:pt x="28" y="28"/>
                    <a:pt x="28" y="42"/>
                    <a:pt x="36" y="51"/>
                  </a:cubicBezTo>
                  <a:close/>
                  <a:moveTo>
                    <a:pt x="61" y="80"/>
                  </a:moveTo>
                  <a:cubicBezTo>
                    <a:pt x="61" y="84"/>
                    <a:pt x="58" y="88"/>
                    <a:pt x="54" y="88"/>
                  </a:cubicBezTo>
                  <a:cubicBezTo>
                    <a:pt x="49" y="88"/>
                    <a:pt x="46" y="84"/>
                    <a:pt x="46" y="80"/>
                  </a:cubicBezTo>
                  <a:cubicBezTo>
                    <a:pt x="46" y="60"/>
                    <a:pt x="46" y="44"/>
                    <a:pt x="46" y="24"/>
                  </a:cubicBezTo>
                  <a:cubicBezTo>
                    <a:pt x="46" y="19"/>
                    <a:pt x="49" y="16"/>
                    <a:pt x="54" y="16"/>
                  </a:cubicBezTo>
                  <a:cubicBezTo>
                    <a:pt x="58" y="16"/>
                    <a:pt x="61" y="19"/>
                    <a:pt x="61" y="24"/>
                  </a:cubicBezTo>
                  <a:cubicBezTo>
                    <a:pt x="61" y="44"/>
                    <a:pt x="61" y="60"/>
                    <a:pt x="61" y="80"/>
                  </a:cubicBezTo>
                  <a:close/>
                  <a:moveTo>
                    <a:pt x="71" y="51"/>
                  </a:moveTo>
                  <a:cubicBezTo>
                    <a:pt x="70" y="53"/>
                    <a:pt x="70" y="54"/>
                    <a:pt x="71" y="55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74" y="58"/>
                    <a:pt x="75" y="59"/>
                    <a:pt x="76" y="59"/>
                  </a:cubicBezTo>
                  <a:cubicBezTo>
                    <a:pt x="77" y="58"/>
                    <a:pt x="77" y="58"/>
                    <a:pt x="78" y="58"/>
                  </a:cubicBezTo>
                  <a:cubicBezTo>
                    <a:pt x="89" y="44"/>
                    <a:pt x="89" y="25"/>
                    <a:pt x="78" y="12"/>
                  </a:cubicBezTo>
                  <a:cubicBezTo>
                    <a:pt x="77" y="11"/>
                    <a:pt x="77" y="11"/>
                    <a:pt x="76" y="11"/>
                  </a:cubicBezTo>
                  <a:cubicBezTo>
                    <a:pt x="75" y="11"/>
                    <a:pt x="74" y="11"/>
                    <a:pt x="74" y="12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0" y="15"/>
                    <a:pt x="70" y="17"/>
                    <a:pt x="71" y="18"/>
                  </a:cubicBezTo>
                  <a:cubicBezTo>
                    <a:pt x="79" y="28"/>
                    <a:pt x="79" y="42"/>
                    <a:pt x="7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64" name="Group 63"/>
          <p:cNvGrpSpPr/>
          <p:nvPr/>
        </p:nvGrpSpPr>
        <p:grpSpPr bwMode="auto">
          <a:xfrm>
            <a:off x="5848350" y="1660525"/>
            <a:ext cx="412750" cy="409575"/>
            <a:chOff x="8671519" y="3471260"/>
            <a:chExt cx="548204" cy="548202"/>
          </a:xfrm>
        </p:grpSpPr>
        <p:sp>
          <p:nvSpPr>
            <p:cNvPr id="65" name="Oval 64"/>
            <p:cNvSpPr/>
            <p:nvPr/>
          </p:nvSpPr>
          <p:spPr>
            <a:xfrm>
              <a:off x="8671519" y="3471260"/>
              <a:ext cx="548204" cy="54820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8747720" y="3559794"/>
              <a:ext cx="387465" cy="324462"/>
              <a:chOff x="5099051" y="3930651"/>
              <a:chExt cx="390525" cy="327025"/>
            </a:xfrm>
            <a:solidFill>
              <a:schemeClr val="bg1"/>
            </a:solidFill>
          </p:grpSpPr>
          <p:sp>
            <p:nvSpPr>
              <p:cNvPr id="67" name="Freeform 103"/>
              <p:cNvSpPr/>
              <p:nvPr/>
            </p:nvSpPr>
            <p:spPr bwMode="auto">
              <a:xfrm>
                <a:off x="5165726" y="4027488"/>
                <a:ext cx="255588" cy="230188"/>
              </a:xfrm>
              <a:custGeom>
                <a:avLst/>
                <a:gdLst>
                  <a:gd name="T0" fmla="*/ 0 w 161"/>
                  <a:gd name="T1" fmla="*/ 62 h 145"/>
                  <a:gd name="T2" fmla="*/ 0 w 161"/>
                  <a:gd name="T3" fmla="*/ 145 h 145"/>
                  <a:gd name="T4" fmla="*/ 31 w 161"/>
                  <a:gd name="T5" fmla="*/ 145 h 145"/>
                  <a:gd name="T6" fmla="*/ 130 w 161"/>
                  <a:gd name="T7" fmla="*/ 145 h 145"/>
                  <a:gd name="T8" fmla="*/ 161 w 161"/>
                  <a:gd name="T9" fmla="*/ 145 h 145"/>
                  <a:gd name="T10" fmla="*/ 161 w 161"/>
                  <a:gd name="T11" fmla="*/ 62 h 145"/>
                  <a:gd name="T12" fmla="*/ 81 w 161"/>
                  <a:gd name="T13" fmla="*/ 0 h 145"/>
                  <a:gd name="T14" fmla="*/ 0 w 161"/>
                  <a:gd name="T15" fmla="*/ 6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45">
                    <a:moveTo>
                      <a:pt x="0" y="62"/>
                    </a:moveTo>
                    <a:lnTo>
                      <a:pt x="0" y="145"/>
                    </a:lnTo>
                    <a:lnTo>
                      <a:pt x="31" y="145"/>
                    </a:lnTo>
                    <a:lnTo>
                      <a:pt x="130" y="145"/>
                    </a:lnTo>
                    <a:lnTo>
                      <a:pt x="161" y="145"/>
                    </a:lnTo>
                    <a:lnTo>
                      <a:pt x="161" y="62"/>
                    </a:lnTo>
                    <a:lnTo>
                      <a:pt x="81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6851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8" name="Freeform 104"/>
              <p:cNvSpPr/>
              <p:nvPr/>
            </p:nvSpPr>
            <p:spPr bwMode="auto">
              <a:xfrm>
                <a:off x="5099051" y="3930651"/>
                <a:ext cx="390525" cy="195263"/>
              </a:xfrm>
              <a:custGeom>
                <a:avLst/>
                <a:gdLst>
                  <a:gd name="T0" fmla="*/ 225 w 246"/>
                  <a:gd name="T1" fmla="*/ 80 h 123"/>
                  <a:gd name="T2" fmla="*/ 225 w 246"/>
                  <a:gd name="T3" fmla="*/ 21 h 123"/>
                  <a:gd name="T4" fmla="*/ 182 w 246"/>
                  <a:gd name="T5" fmla="*/ 21 h 123"/>
                  <a:gd name="T6" fmla="*/ 182 w 246"/>
                  <a:gd name="T7" fmla="*/ 47 h 123"/>
                  <a:gd name="T8" fmla="*/ 123 w 246"/>
                  <a:gd name="T9" fmla="*/ 0 h 123"/>
                  <a:gd name="T10" fmla="*/ 123 w 246"/>
                  <a:gd name="T11" fmla="*/ 0 h 123"/>
                  <a:gd name="T12" fmla="*/ 123 w 246"/>
                  <a:gd name="T13" fmla="*/ 0 h 123"/>
                  <a:gd name="T14" fmla="*/ 123 w 246"/>
                  <a:gd name="T15" fmla="*/ 0 h 123"/>
                  <a:gd name="T16" fmla="*/ 123 w 246"/>
                  <a:gd name="T17" fmla="*/ 0 h 123"/>
                  <a:gd name="T18" fmla="*/ 0 w 246"/>
                  <a:gd name="T19" fmla="*/ 97 h 123"/>
                  <a:gd name="T20" fmla="*/ 21 w 246"/>
                  <a:gd name="T21" fmla="*/ 123 h 123"/>
                  <a:gd name="T22" fmla="*/ 123 w 246"/>
                  <a:gd name="T23" fmla="*/ 42 h 123"/>
                  <a:gd name="T24" fmla="*/ 225 w 246"/>
                  <a:gd name="T25" fmla="*/ 123 h 123"/>
                  <a:gd name="T26" fmla="*/ 246 w 246"/>
                  <a:gd name="T27" fmla="*/ 97 h 123"/>
                  <a:gd name="T28" fmla="*/ 225 w 246"/>
                  <a:gd name="T29" fmla="*/ 8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6" h="123">
                    <a:moveTo>
                      <a:pt x="225" y="80"/>
                    </a:moveTo>
                    <a:lnTo>
                      <a:pt x="225" y="21"/>
                    </a:lnTo>
                    <a:lnTo>
                      <a:pt x="182" y="21"/>
                    </a:lnTo>
                    <a:lnTo>
                      <a:pt x="182" y="47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0" y="97"/>
                    </a:lnTo>
                    <a:lnTo>
                      <a:pt x="21" y="123"/>
                    </a:lnTo>
                    <a:lnTo>
                      <a:pt x="123" y="42"/>
                    </a:lnTo>
                    <a:lnTo>
                      <a:pt x="225" y="123"/>
                    </a:lnTo>
                    <a:lnTo>
                      <a:pt x="246" y="97"/>
                    </a:lnTo>
                    <a:lnTo>
                      <a:pt x="225" y="8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6851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69" name="Group 68"/>
          <p:cNvGrpSpPr/>
          <p:nvPr/>
        </p:nvGrpSpPr>
        <p:grpSpPr bwMode="auto">
          <a:xfrm>
            <a:off x="5861050" y="2763838"/>
            <a:ext cx="411163" cy="438150"/>
            <a:chOff x="7987058" y="5237051"/>
            <a:chExt cx="548204" cy="548202"/>
          </a:xfrm>
        </p:grpSpPr>
        <p:sp>
          <p:nvSpPr>
            <p:cNvPr id="70" name="Oval 69"/>
            <p:cNvSpPr/>
            <p:nvPr/>
          </p:nvSpPr>
          <p:spPr>
            <a:xfrm>
              <a:off x="7987058" y="5237051"/>
              <a:ext cx="548204" cy="548202"/>
            </a:xfrm>
            <a:prstGeom prst="ellipse">
              <a:avLst/>
            </a:pr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349" name="Freeform 101"/>
            <p:cNvSpPr>
              <a:spLocks noEditPoints="1"/>
            </p:cNvSpPr>
            <p:nvPr/>
          </p:nvSpPr>
          <p:spPr bwMode="auto">
            <a:xfrm>
              <a:off x="8052674" y="5348280"/>
              <a:ext cx="378873" cy="347591"/>
            </a:xfrm>
            <a:custGeom>
              <a:avLst/>
              <a:gdLst>
                <a:gd name="T0" fmla="*/ 39 w 68"/>
                <a:gd name="T1" fmla="*/ 36 h 63"/>
                <a:gd name="T2" fmla="*/ 41 w 68"/>
                <a:gd name="T3" fmla="*/ 44 h 63"/>
                <a:gd name="T4" fmla="*/ 35 w 68"/>
                <a:gd name="T5" fmla="*/ 50 h 63"/>
                <a:gd name="T6" fmla="*/ 27 w 68"/>
                <a:gd name="T7" fmla="*/ 53 h 63"/>
                <a:gd name="T8" fmla="*/ 18 w 68"/>
                <a:gd name="T9" fmla="*/ 53 h 63"/>
                <a:gd name="T10" fmla="*/ 11 w 68"/>
                <a:gd name="T11" fmla="*/ 50 h 63"/>
                <a:gd name="T12" fmla="*/ 4 w 68"/>
                <a:gd name="T13" fmla="*/ 44 h 63"/>
                <a:gd name="T14" fmla="*/ 6 w 68"/>
                <a:gd name="T15" fmla="*/ 36 h 63"/>
                <a:gd name="T16" fmla="*/ 0 w 68"/>
                <a:gd name="T17" fmla="*/ 28 h 63"/>
                <a:gd name="T18" fmla="*/ 7 w 68"/>
                <a:gd name="T19" fmla="*/ 23 h 63"/>
                <a:gd name="T20" fmla="*/ 4 w 68"/>
                <a:gd name="T21" fmla="*/ 18 h 63"/>
                <a:gd name="T22" fmla="*/ 15 w 68"/>
                <a:gd name="T23" fmla="*/ 16 h 63"/>
                <a:gd name="T24" fmla="*/ 19 w 68"/>
                <a:gd name="T25" fmla="*/ 8 h 63"/>
                <a:gd name="T26" fmla="*/ 28 w 68"/>
                <a:gd name="T27" fmla="*/ 15 h 63"/>
                <a:gd name="T28" fmla="*/ 35 w 68"/>
                <a:gd name="T29" fmla="*/ 12 h 63"/>
                <a:gd name="T30" fmla="*/ 41 w 68"/>
                <a:gd name="T31" fmla="*/ 19 h 63"/>
                <a:gd name="T32" fmla="*/ 45 w 68"/>
                <a:gd name="T33" fmla="*/ 27 h 63"/>
                <a:gd name="T34" fmla="*/ 23 w 68"/>
                <a:gd name="T35" fmla="*/ 22 h 63"/>
                <a:gd name="T36" fmla="*/ 32 w 68"/>
                <a:gd name="T37" fmla="*/ 31 h 63"/>
                <a:gd name="T38" fmla="*/ 63 w 68"/>
                <a:gd name="T39" fmla="*/ 16 h 63"/>
                <a:gd name="T40" fmla="*/ 64 w 68"/>
                <a:gd name="T41" fmla="*/ 24 h 63"/>
                <a:gd name="T42" fmla="*/ 55 w 68"/>
                <a:gd name="T43" fmla="*/ 22 h 63"/>
                <a:gd name="T44" fmla="*/ 46 w 68"/>
                <a:gd name="T45" fmla="*/ 24 h 63"/>
                <a:gd name="T46" fmla="*/ 46 w 68"/>
                <a:gd name="T47" fmla="*/ 16 h 63"/>
                <a:gd name="T48" fmla="*/ 46 w 68"/>
                <a:gd name="T49" fmla="*/ 9 h 63"/>
                <a:gd name="T50" fmla="*/ 46 w 68"/>
                <a:gd name="T51" fmla="*/ 2 h 63"/>
                <a:gd name="T52" fmla="*/ 55 w 68"/>
                <a:gd name="T53" fmla="*/ 4 h 63"/>
                <a:gd name="T54" fmla="*/ 59 w 68"/>
                <a:gd name="T55" fmla="*/ 0 h 63"/>
                <a:gd name="T56" fmla="*/ 62 w 68"/>
                <a:gd name="T57" fmla="*/ 7 h 63"/>
                <a:gd name="T58" fmla="*/ 68 w 68"/>
                <a:gd name="T59" fmla="*/ 15 h 63"/>
                <a:gd name="T60" fmla="*/ 62 w 68"/>
                <a:gd name="T61" fmla="*/ 55 h 63"/>
                <a:gd name="T62" fmla="*/ 59 w 68"/>
                <a:gd name="T63" fmla="*/ 63 h 63"/>
                <a:gd name="T64" fmla="*/ 54 w 68"/>
                <a:gd name="T65" fmla="*/ 59 h 63"/>
                <a:gd name="T66" fmla="*/ 45 w 68"/>
                <a:gd name="T67" fmla="*/ 60 h 63"/>
                <a:gd name="T68" fmla="*/ 41 w 68"/>
                <a:gd name="T69" fmla="*/ 52 h 63"/>
                <a:gd name="T70" fmla="*/ 47 w 68"/>
                <a:gd name="T71" fmla="*/ 44 h 63"/>
                <a:gd name="T72" fmla="*/ 50 w 68"/>
                <a:gd name="T73" fmla="*/ 36 h 63"/>
                <a:gd name="T74" fmla="*/ 56 w 68"/>
                <a:gd name="T75" fmla="*/ 40 h 63"/>
                <a:gd name="T76" fmla="*/ 64 w 68"/>
                <a:gd name="T77" fmla="*/ 39 h 63"/>
                <a:gd name="T78" fmla="*/ 63 w 68"/>
                <a:gd name="T79" fmla="*/ 46 h 63"/>
                <a:gd name="T80" fmla="*/ 55 w 68"/>
                <a:gd name="T81" fmla="*/ 8 h 63"/>
                <a:gd name="T82" fmla="*/ 59 w 68"/>
                <a:gd name="T83" fmla="*/ 13 h 63"/>
                <a:gd name="T84" fmla="*/ 50 w 68"/>
                <a:gd name="T85" fmla="*/ 49 h 63"/>
                <a:gd name="T86" fmla="*/ 55 w 68"/>
                <a:gd name="T87" fmla="*/ 45 h 6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78" name="Group 77"/>
          <p:cNvGrpSpPr/>
          <p:nvPr/>
        </p:nvGrpSpPr>
        <p:grpSpPr bwMode="auto">
          <a:xfrm>
            <a:off x="4128882" y="1609135"/>
            <a:ext cx="961737" cy="2053848"/>
            <a:chOff x="4953131" y="2049903"/>
            <a:chExt cx="1777869" cy="3797206"/>
          </a:xfrm>
          <a:solidFill>
            <a:srgbClr val="FF7F7F"/>
          </a:solidFill>
        </p:grpSpPr>
        <p:grpSp>
          <p:nvGrpSpPr>
            <p:cNvPr id="13338" name="Group 78"/>
            <p:cNvGrpSpPr/>
            <p:nvPr/>
          </p:nvGrpSpPr>
          <p:grpSpPr bwMode="auto">
            <a:xfrm>
              <a:off x="5657220" y="2049903"/>
              <a:ext cx="1073780" cy="3797206"/>
              <a:chOff x="5885820" y="2998041"/>
              <a:chExt cx="592553" cy="2095444"/>
            </a:xfrm>
            <a:grpFill/>
          </p:grpSpPr>
          <p:sp>
            <p:nvSpPr>
              <p:cNvPr id="85" name="Shape 1033"/>
              <p:cNvSpPr/>
              <p:nvPr/>
            </p:nvSpPr>
            <p:spPr>
              <a:xfrm>
                <a:off x="5885830" y="2998041"/>
                <a:ext cx="592543" cy="20954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42" h="21597" extrusionOk="0">
                    <a:moveTo>
                      <a:pt x="8563" y="0"/>
                    </a:moveTo>
                    <a:cubicBezTo>
                      <a:pt x="10027" y="-3"/>
                      <a:pt x="12311" y="423"/>
                      <a:pt x="12311" y="1065"/>
                    </a:cubicBezTo>
                    <a:cubicBezTo>
                      <a:pt x="12311" y="1707"/>
                      <a:pt x="12132" y="1985"/>
                      <a:pt x="11954" y="2193"/>
                    </a:cubicBezTo>
                    <a:cubicBezTo>
                      <a:pt x="11775" y="2401"/>
                      <a:pt x="11537" y="2367"/>
                      <a:pt x="11537" y="2367"/>
                    </a:cubicBezTo>
                    <a:cubicBezTo>
                      <a:pt x="11537" y="2367"/>
                      <a:pt x="11597" y="2801"/>
                      <a:pt x="11121" y="2905"/>
                    </a:cubicBezTo>
                    <a:cubicBezTo>
                      <a:pt x="10645" y="3009"/>
                      <a:pt x="10526" y="3043"/>
                      <a:pt x="10526" y="3182"/>
                    </a:cubicBezTo>
                    <a:cubicBezTo>
                      <a:pt x="10526" y="3321"/>
                      <a:pt x="10823" y="3425"/>
                      <a:pt x="11240" y="3564"/>
                    </a:cubicBezTo>
                    <a:cubicBezTo>
                      <a:pt x="11656" y="3703"/>
                      <a:pt x="13442" y="3859"/>
                      <a:pt x="14393" y="3963"/>
                    </a:cubicBezTo>
                    <a:cubicBezTo>
                      <a:pt x="15346" y="4067"/>
                      <a:pt x="16119" y="4241"/>
                      <a:pt x="16654" y="4588"/>
                    </a:cubicBezTo>
                    <a:cubicBezTo>
                      <a:pt x="17190" y="4935"/>
                      <a:pt x="17963" y="5369"/>
                      <a:pt x="18975" y="5664"/>
                    </a:cubicBezTo>
                    <a:cubicBezTo>
                      <a:pt x="19986" y="5959"/>
                      <a:pt x="21236" y="6427"/>
                      <a:pt x="20879" y="6878"/>
                    </a:cubicBezTo>
                    <a:cubicBezTo>
                      <a:pt x="20522" y="7329"/>
                      <a:pt x="18380" y="7676"/>
                      <a:pt x="17190" y="7486"/>
                    </a:cubicBezTo>
                    <a:cubicBezTo>
                      <a:pt x="16000" y="7295"/>
                      <a:pt x="15524" y="7277"/>
                      <a:pt x="15524" y="7277"/>
                    </a:cubicBezTo>
                    <a:cubicBezTo>
                      <a:pt x="15524" y="7277"/>
                      <a:pt x="16297" y="8266"/>
                      <a:pt x="16654" y="9255"/>
                    </a:cubicBezTo>
                    <a:cubicBezTo>
                      <a:pt x="17011" y="10245"/>
                      <a:pt x="17963" y="11199"/>
                      <a:pt x="17428" y="11286"/>
                    </a:cubicBezTo>
                    <a:cubicBezTo>
                      <a:pt x="16893" y="11372"/>
                      <a:pt x="16119" y="11477"/>
                      <a:pt x="16119" y="11477"/>
                    </a:cubicBezTo>
                    <a:cubicBezTo>
                      <a:pt x="16119" y="11477"/>
                      <a:pt x="15958" y="12874"/>
                      <a:pt x="15107" y="14083"/>
                    </a:cubicBezTo>
                    <a:cubicBezTo>
                      <a:pt x="14257" y="15292"/>
                      <a:pt x="13947" y="15840"/>
                      <a:pt x="13838" y="16560"/>
                    </a:cubicBezTo>
                    <a:cubicBezTo>
                      <a:pt x="13728" y="17279"/>
                      <a:pt x="13454" y="17807"/>
                      <a:pt x="13673" y="18111"/>
                    </a:cubicBezTo>
                    <a:cubicBezTo>
                      <a:pt x="13893" y="18415"/>
                      <a:pt x="15318" y="19006"/>
                      <a:pt x="16141" y="19118"/>
                    </a:cubicBezTo>
                    <a:cubicBezTo>
                      <a:pt x="16963" y="19230"/>
                      <a:pt x="18444" y="19230"/>
                      <a:pt x="19047" y="19310"/>
                    </a:cubicBezTo>
                    <a:cubicBezTo>
                      <a:pt x="19650" y="19390"/>
                      <a:pt x="20089" y="19614"/>
                      <a:pt x="18718" y="19678"/>
                    </a:cubicBezTo>
                    <a:cubicBezTo>
                      <a:pt x="17347" y="19742"/>
                      <a:pt x="14770" y="19630"/>
                      <a:pt x="14112" y="19566"/>
                    </a:cubicBezTo>
                    <a:cubicBezTo>
                      <a:pt x="13454" y="19502"/>
                      <a:pt x="12412" y="19358"/>
                      <a:pt x="12412" y="19358"/>
                    </a:cubicBezTo>
                    <a:cubicBezTo>
                      <a:pt x="12412" y="19358"/>
                      <a:pt x="12741" y="19598"/>
                      <a:pt x="11261" y="19598"/>
                    </a:cubicBezTo>
                    <a:cubicBezTo>
                      <a:pt x="9780" y="19598"/>
                      <a:pt x="9506" y="19566"/>
                      <a:pt x="9451" y="19294"/>
                    </a:cubicBezTo>
                    <a:cubicBezTo>
                      <a:pt x="9397" y="19022"/>
                      <a:pt x="9451" y="18655"/>
                      <a:pt x="9232" y="18463"/>
                    </a:cubicBezTo>
                    <a:cubicBezTo>
                      <a:pt x="9012" y="18271"/>
                      <a:pt x="10109" y="17775"/>
                      <a:pt x="9561" y="17503"/>
                    </a:cubicBezTo>
                    <a:cubicBezTo>
                      <a:pt x="9012" y="17231"/>
                      <a:pt x="8464" y="16528"/>
                      <a:pt x="8958" y="16112"/>
                    </a:cubicBezTo>
                    <a:cubicBezTo>
                      <a:pt x="9451" y="15696"/>
                      <a:pt x="8793" y="15281"/>
                      <a:pt x="8958" y="15009"/>
                    </a:cubicBezTo>
                    <a:cubicBezTo>
                      <a:pt x="9122" y="14737"/>
                      <a:pt x="9341" y="14369"/>
                      <a:pt x="9341" y="13953"/>
                    </a:cubicBezTo>
                    <a:cubicBezTo>
                      <a:pt x="9341" y="13538"/>
                      <a:pt x="9287" y="13234"/>
                      <a:pt x="9287" y="13234"/>
                    </a:cubicBezTo>
                    <a:cubicBezTo>
                      <a:pt x="9287" y="13234"/>
                      <a:pt x="8245" y="14801"/>
                      <a:pt x="7971" y="15217"/>
                    </a:cubicBezTo>
                    <a:cubicBezTo>
                      <a:pt x="7696" y="15632"/>
                      <a:pt x="7258" y="17119"/>
                      <a:pt x="7258" y="17567"/>
                    </a:cubicBezTo>
                    <a:cubicBezTo>
                      <a:pt x="7258" y="18015"/>
                      <a:pt x="6107" y="18623"/>
                      <a:pt x="6052" y="19022"/>
                    </a:cubicBezTo>
                    <a:cubicBezTo>
                      <a:pt x="5997" y="19422"/>
                      <a:pt x="5942" y="19662"/>
                      <a:pt x="5558" y="19662"/>
                    </a:cubicBezTo>
                    <a:cubicBezTo>
                      <a:pt x="5174" y="19662"/>
                      <a:pt x="5942" y="20110"/>
                      <a:pt x="6216" y="20462"/>
                    </a:cubicBezTo>
                    <a:cubicBezTo>
                      <a:pt x="6490" y="20813"/>
                      <a:pt x="7313" y="21597"/>
                      <a:pt x="5723" y="21597"/>
                    </a:cubicBezTo>
                    <a:cubicBezTo>
                      <a:pt x="4132" y="21597"/>
                      <a:pt x="2323" y="21405"/>
                      <a:pt x="2268" y="20909"/>
                    </a:cubicBezTo>
                    <a:cubicBezTo>
                      <a:pt x="2213" y="20414"/>
                      <a:pt x="2432" y="19982"/>
                      <a:pt x="1994" y="19790"/>
                    </a:cubicBezTo>
                    <a:cubicBezTo>
                      <a:pt x="1555" y="19598"/>
                      <a:pt x="1500" y="19182"/>
                      <a:pt x="1555" y="18927"/>
                    </a:cubicBezTo>
                    <a:cubicBezTo>
                      <a:pt x="1610" y="18671"/>
                      <a:pt x="1336" y="18239"/>
                      <a:pt x="1555" y="17695"/>
                    </a:cubicBezTo>
                    <a:cubicBezTo>
                      <a:pt x="1775" y="17152"/>
                      <a:pt x="1775" y="16240"/>
                      <a:pt x="2213" y="15552"/>
                    </a:cubicBezTo>
                    <a:cubicBezTo>
                      <a:pt x="2652" y="14865"/>
                      <a:pt x="2761" y="13809"/>
                      <a:pt x="2981" y="12978"/>
                    </a:cubicBezTo>
                    <a:cubicBezTo>
                      <a:pt x="3200" y="12146"/>
                      <a:pt x="3365" y="11730"/>
                      <a:pt x="3090" y="11603"/>
                    </a:cubicBezTo>
                    <a:cubicBezTo>
                      <a:pt x="2816" y="11475"/>
                      <a:pt x="1172" y="11363"/>
                      <a:pt x="733" y="11331"/>
                    </a:cubicBezTo>
                    <a:cubicBezTo>
                      <a:pt x="294" y="11299"/>
                      <a:pt x="1281" y="10435"/>
                      <a:pt x="1610" y="9716"/>
                    </a:cubicBezTo>
                    <a:cubicBezTo>
                      <a:pt x="1939" y="8996"/>
                      <a:pt x="2542" y="8564"/>
                      <a:pt x="2871" y="8053"/>
                    </a:cubicBezTo>
                    <a:cubicBezTo>
                      <a:pt x="3200" y="7541"/>
                      <a:pt x="3200" y="7301"/>
                      <a:pt x="2487" y="6933"/>
                    </a:cubicBezTo>
                    <a:cubicBezTo>
                      <a:pt x="1775" y="6565"/>
                      <a:pt x="897" y="6326"/>
                      <a:pt x="513" y="5494"/>
                    </a:cubicBezTo>
                    <a:cubicBezTo>
                      <a:pt x="130" y="4663"/>
                      <a:pt x="-364" y="4119"/>
                      <a:pt x="404" y="3911"/>
                    </a:cubicBezTo>
                    <a:cubicBezTo>
                      <a:pt x="1172" y="3703"/>
                      <a:pt x="2652" y="3815"/>
                      <a:pt x="3748" y="3559"/>
                    </a:cubicBezTo>
                    <a:cubicBezTo>
                      <a:pt x="4845" y="3303"/>
                      <a:pt x="5010" y="3015"/>
                      <a:pt x="5503" y="2983"/>
                    </a:cubicBezTo>
                    <a:cubicBezTo>
                      <a:pt x="5997" y="2951"/>
                      <a:pt x="6106" y="2920"/>
                      <a:pt x="6106" y="2744"/>
                    </a:cubicBezTo>
                    <a:cubicBezTo>
                      <a:pt x="6106" y="2568"/>
                      <a:pt x="5942" y="2392"/>
                      <a:pt x="5942" y="2392"/>
                    </a:cubicBezTo>
                    <a:cubicBezTo>
                      <a:pt x="5942" y="2392"/>
                      <a:pt x="5174" y="2248"/>
                      <a:pt x="5010" y="2024"/>
                    </a:cubicBezTo>
                    <a:cubicBezTo>
                      <a:pt x="4845" y="1800"/>
                      <a:pt x="4681" y="1240"/>
                      <a:pt x="4900" y="857"/>
                    </a:cubicBezTo>
                    <a:cubicBezTo>
                      <a:pt x="5119" y="473"/>
                      <a:pt x="6318" y="5"/>
                      <a:pt x="8563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lIns="38088" tIns="38088" rIns="38088" bIns="38088" anchor="ctr"/>
              <a:lstStyle/>
              <a:p>
                <a:pPr defTabSz="685165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  <a:latin typeface="Helvetica Light" panose="00000400000000000000"/>
                    <a:ea typeface="Helvetica Light" panose="00000400000000000000"/>
                    <a:cs typeface="Helvetica Light" panose="00000400000000000000"/>
                    <a:sym typeface="Helvetica Light" panose="00000400000000000000"/>
                  </a:defRPr>
                </a:pPr>
                <a:endParaRPr sz="2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Helvetica Light" panose="00000400000000000000"/>
                  <a:sym typeface="Helvetica Light" panose="00000400000000000000"/>
                </a:endParaRPr>
              </a:p>
            </p:txBody>
          </p:sp>
          <p:sp>
            <p:nvSpPr>
              <p:cNvPr id="13345" name="Shape 1034"/>
              <p:cNvSpPr/>
              <p:nvPr/>
            </p:nvSpPr>
            <p:spPr bwMode="auto">
              <a:xfrm>
                <a:off x="6044928" y="3266536"/>
                <a:ext cx="152772" cy="118030"/>
              </a:xfrm>
              <a:custGeom>
                <a:avLst/>
                <a:gdLst>
                  <a:gd name="T0" fmla="*/ 76386 w 21600"/>
                  <a:gd name="T1" fmla="*/ 59015 h 21600"/>
                  <a:gd name="T2" fmla="*/ 76386 w 21600"/>
                  <a:gd name="T3" fmla="*/ 59015 h 21600"/>
                  <a:gd name="T4" fmla="*/ 76386 w 21600"/>
                  <a:gd name="T5" fmla="*/ 59015 h 21600"/>
                  <a:gd name="T6" fmla="*/ 76386 w 21600"/>
                  <a:gd name="T7" fmla="*/ 59015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 extrusionOk="0">
                    <a:moveTo>
                      <a:pt x="20143" y="9828"/>
                    </a:moveTo>
                    <a:cubicBezTo>
                      <a:pt x="20503" y="10692"/>
                      <a:pt x="21004" y="11543"/>
                      <a:pt x="21600" y="12462"/>
                    </a:cubicBezTo>
                    <a:cubicBezTo>
                      <a:pt x="20797" y="15394"/>
                      <a:pt x="20629" y="18810"/>
                      <a:pt x="20550" y="21600"/>
                    </a:cubicBezTo>
                    <a:cubicBezTo>
                      <a:pt x="17285" y="18886"/>
                      <a:pt x="18957" y="12766"/>
                      <a:pt x="16102" y="12414"/>
                    </a:cubicBezTo>
                    <a:cubicBezTo>
                      <a:pt x="13346" y="12074"/>
                      <a:pt x="12988" y="13608"/>
                      <a:pt x="12526" y="15998"/>
                    </a:cubicBezTo>
                    <a:cubicBezTo>
                      <a:pt x="12064" y="18387"/>
                      <a:pt x="11785" y="20178"/>
                      <a:pt x="11785" y="20178"/>
                    </a:cubicBezTo>
                    <a:cubicBezTo>
                      <a:pt x="11785" y="20178"/>
                      <a:pt x="2700" y="7597"/>
                      <a:pt x="0" y="3147"/>
                    </a:cubicBezTo>
                    <a:cubicBezTo>
                      <a:pt x="1311" y="2680"/>
                      <a:pt x="1742" y="2046"/>
                      <a:pt x="1827" y="0"/>
                    </a:cubicBezTo>
                    <a:cubicBezTo>
                      <a:pt x="4847" y="4160"/>
                      <a:pt x="12262" y="11667"/>
                      <a:pt x="15756" y="11667"/>
                    </a:cubicBezTo>
                    <a:cubicBezTo>
                      <a:pt x="17415" y="11667"/>
                      <a:pt x="18853" y="10951"/>
                      <a:pt x="20143" y="98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38088" tIns="38088" rIns="38088" bIns="38088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346" name="Shape 1035"/>
              <p:cNvSpPr/>
              <p:nvPr/>
            </p:nvSpPr>
            <p:spPr bwMode="auto">
              <a:xfrm>
                <a:off x="6204036" y="3584752"/>
                <a:ext cx="63807" cy="88944"/>
              </a:xfrm>
              <a:custGeom>
                <a:avLst/>
                <a:gdLst>
                  <a:gd name="T0" fmla="*/ 31904 w 20108"/>
                  <a:gd name="T1" fmla="*/ 44472 h 21600"/>
                  <a:gd name="T2" fmla="*/ 31904 w 20108"/>
                  <a:gd name="T3" fmla="*/ 44472 h 21600"/>
                  <a:gd name="T4" fmla="*/ 31904 w 20108"/>
                  <a:gd name="T5" fmla="*/ 44472 h 21600"/>
                  <a:gd name="T6" fmla="*/ 31904 w 20108"/>
                  <a:gd name="T7" fmla="*/ 44472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108" h="21600" extrusionOk="0">
                    <a:moveTo>
                      <a:pt x="11314" y="594"/>
                    </a:moveTo>
                    <a:lnTo>
                      <a:pt x="0" y="0"/>
                    </a:lnTo>
                    <a:cubicBezTo>
                      <a:pt x="0" y="0"/>
                      <a:pt x="10284" y="5549"/>
                      <a:pt x="10284" y="11495"/>
                    </a:cubicBezTo>
                    <a:cubicBezTo>
                      <a:pt x="10284" y="17438"/>
                      <a:pt x="9772" y="20013"/>
                      <a:pt x="9772" y="20013"/>
                    </a:cubicBezTo>
                    <a:lnTo>
                      <a:pt x="18772" y="21600"/>
                    </a:lnTo>
                    <a:cubicBezTo>
                      <a:pt x="18772" y="21600"/>
                      <a:pt x="21600" y="15655"/>
                      <a:pt x="19026" y="9907"/>
                    </a:cubicBezTo>
                    <a:cubicBezTo>
                      <a:pt x="16457" y="4162"/>
                      <a:pt x="13629" y="2575"/>
                      <a:pt x="11314" y="59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38088" tIns="38088" rIns="38088" bIns="38088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347" name="Shape 1036"/>
              <p:cNvSpPr/>
              <p:nvPr/>
            </p:nvSpPr>
            <p:spPr bwMode="auto">
              <a:xfrm>
                <a:off x="6243813" y="3793582"/>
                <a:ext cx="27989" cy="76476"/>
              </a:xfrm>
              <a:custGeom>
                <a:avLst/>
                <a:gdLst>
                  <a:gd name="T0" fmla="*/ 13995 w 21600"/>
                  <a:gd name="T1" fmla="*/ 38238 h 21600"/>
                  <a:gd name="T2" fmla="*/ 13995 w 21600"/>
                  <a:gd name="T3" fmla="*/ 38238 h 21600"/>
                  <a:gd name="T4" fmla="*/ 13995 w 21600"/>
                  <a:gd name="T5" fmla="*/ 38238 h 21600"/>
                  <a:gd name="T6" fmla="*/ 13995 w 21600"/>
                  <a:gd name="T7" fmla="*/ 38238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 extrusionOk="0">
                    <a:moveTo>
                      <a:pt x="6479" y="0"/>
                    </a:moveTo>
                    <a:cubicBezTo>
                      <a:pt x="6479" y="0"/>
                      <a:pt x="2878" y="12381"/>
                      <a:pt x="1439" y="16334"/>
                    </a:cubicBezTo>
                    <a:cubicBezTo>
                      <a:pt x="0" y="20286"/>
                      <a:pt x="0" y="21600"/>
                      <a:pt x="0" y="21600"/>
                    </a:cubicBezTo>
                    <a:lnTo>
                      <a:pt x="21600" y="20286"/>
                    </a:lnTo>
                    <a:cubicBezTo>
                      <a:pt x="21600" y="20286"/>
                      <a:pt x="16556" y="10275"/>
                      <a:pt x="64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38088" tIns="38088" rIns="38088" bIns="38088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3339" name="Group 79"/>
            <p:cNvGrpSpPr/>
            <p:nvPr/>
          </p:nvGrpSpPr>
          <p:grpSpPr bwMode="auto">
            <a:xfrm>
              <a:off x="4953131" y="2211585"/>
              <a:ext cx="1032889" cy="3522184"/>
              <a:chOff x="4327117" y="2248733"/>
              <a:chExt cx="467420" cy="1593917"/>
            </a:xfrm>
            <a:grpFill/>
          </p:grpSpPr>
          <p:sp>
            <p:nvSpPr>
              <p:cNvPr id="13340" name="Shape 1037"/>
              <p:cNvSpPr/>
              <p:nvPr/>
            </p:nvSpPr>
            <p:spPr bwMode="auto">
              <a:xfrm>
                <a:off x="4514737" y="2443569"/>
                <a:ext cx="104119" cy="147004"/>
              </a:xfrm>
              <a:custGeom>
                <a:avLst/>
                <a:gdLst>
                  <a:gd name="T0" fmla="*/ 52060 w 17393"/>
                  <a:gd name="T1" fmla="*/ 73502 h 16430"/>
                  <a:gd name="T2" fmla="*/ 52060 w 17393"/>
                  <a:gd name="T3" fmla="*/ 73502 h 16430"/>
                  <a:gd name="T4" fmla="*/ 52060 w 17393"/>
                  <a:gd name="T5" fmla="*/ 73502 h 16430"/>
                  <a:gd name="T6" fmla="*/ 52060 w 17393"/>
                  <a:gd name="T7" fmla="*/ 73502 h 1643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393" h="16430" extrusionOk="0">
                    <a:moveTo>
                      <a:pt x="186" y="1062"/>
                    </a:moveTo>
                    <a:cubicBezTo>
                      <a:pt x="6551" y="2887"/>
                      <a:pt x="-497" y="5169"/>
                      <a:pt x="1549" y="7298"/>
                    </a:cubicBezTo>
                    <a:cubicBezTo>
                      <a:pt x="3596" y="9428"/>
                      <a:pt x="-951" y="10950"/>
                      <a:pt x="186" y="13839"/>
                    </a:cubicBezTo>
                    <a:cubicBezTo>
                      <a:pt x="1322" y="16729"/>
                      <a:pt x="11099" y="16577"/>
                      <a:pt x="15874" y="16273"/>
                    </a:cubicBezTo>
                    <a:cubicBezTo>
                      <a:pt x="20649" y="15969"/>
                      <a:pt x="13827" y="-4871"/>
                      <a:pt x="186" y="10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38088" tIns="38088" rIns="38088" bIns="38088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2" name="Shape 1038"/>
              <p:cNvSpPr/>
              <p:nvPr/>
            </p:nvSpPr>
            <p:spPr>
              <a:xfrm>
                <a:off x="4464528" y="2248286"/>
                <a:ext cx="230013" cy="3367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339" h="19358" extrusionOk="0">
                    <a:moveTo>
                      <a:pt x="710" y="2062"/>
                    </a:moveTo>
                    <a:cubicBezTo>
                      <a:pt x="4444" y="-1631"/>
                      <a:pt x="14162" y="-123"/>
                      <a:pt x="14072" y="4672"/>
                    </a:cubicBezTo>
                    <a:cubicBezTo>
                      <a:pt x="13981" y="9467"/>
                      <a:pt x="18111" y="6414"/>
                      <a:pt x="16740" y="8825"/>
                    </a:cubicBezTo>
                    <a:cubicBezTo>
                      <a:pt x="15368" y="11235"/>
                      <a:pt x="19697" y="10962"/>
                      <a:pt x="17891" y="12944"/>
                    </a:cubicBezTo>
                    <a:cubicBezTo>
                      <a:pt x="16085" y="14926"/>
                      <a:pt x="20502" y="15370"/>
                      <a:pt x="16264" y="17670"/>
                    </a:cubicBezTo>
                    <a:cubicBezTo>
                      <a:pt x="12026" y="19969"/>
                      <a:pt x="9576" y="19252"/>
                      <a:pt x="9576" y="19252"/>
                    </a:cubicBezTo>
                    <a:cubicBezTo>
                      <a:pt x="9576" y="19252"/>
                      <a:pt x="10880" y="5804"/>
                      <a:pt x="3218" y="7372"/>
                    </a:cubicBezTo>
                    <a:cubicBezTo>
                      <a:pt x="842" y="7859"/>
                      <a:pt x="-1098" y="3848"/>
                      <a:pt x="710" y="206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lIns="38088" tIns="38088" rIns="38088" bIns="38088" anchor="ctr"/>
              <a:lstStyle/>
              <a:p>
                <a:pPr defTabSz="685165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  <a:latin typeface="Helvetica Light" panose="00000400000000000000"/>
                    <a:ea typeface="Helvetica Light" panose="00000400000000000000"/>
                    <a:cs typeface="Helvetica Light" panose="00000400000000000000"/>
                    <a:sym typeface="Helvetica Light" panose="00000400000000000000"/>
                  </a:defRPr>
                </a:pPr>
                <a:endParaRPr sz="2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Helvetica Light" panose="00000400000000000000"/>
                  <a:sym typeface="Helvetica Light" panose="00000400000000000000"/>
                </a:endParaRPr>
              </a:p>
            </p:txBody>
          </p:sp>
          <p:sp>
            <p:nvSpPr>
              <p:cNvPr id="83" name="Shape 1039"/>
              <p:cNvSpPr/>
              <p:nvPr/>
            </p:nvSpPr>
            <p:spPr>
              <a:xfrm>
                <a:off x="4327117" y="2248286"/>
                <a:ext cx="466997" cy="15948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0" extrusionOk="0">
                    <a:moveTo>
                      <a:pt x="9729" y="0"/>
                    </a:moveTo>
                    <a:cubicBezTo>
                      <a:pt x="11263" y="-1"/>
                      <a:pt x="12626" y="216"/>
                      <a:pt x="13309" y="696"/>
                    </a:cubicBezTo>
                    <a:cubicBezTo>
                      <a:pt x="13991" y="1177"/>
                      <a:pt x="14104" y="1724"/>
                      <a:pt x="13877" y="2006"/>
                    </a:cubicBezTo>
                    <a:cubicBezTo>
                      <a:pt x="13685" y="2245"/>
                      <a:pt x="14425" y="2938"/>
                      <a:pt x="14755" y="3173"/>
                    </a:cubicBezTo>
                    <a:cubicBezTo>
                      <a:pt x="15167" y="3467"/>
                      <a:pt x="15809" y="3880"/>
                      <a:pt x="15809" y="3880"/>
                    </a:cubicBezTo>
                    <a:cubicBezTo>
                      <a:pt x="15809" y="3880"/>
                      <a:pt x="16491" y="4178"/>
                      <a:pt x="16491" y="4592"/>
                    </a:cubicBezTo>
                    <a:cubicBezTo>
                      <a:pt x="16491" y="5007"/>
                      <a:pt x="16434" y="5604"/>
                      <a:pt x="16945" y="6366"/>
                    </a:cubicBezTo>
                    <a:cubicBezTo>
                      <a:pt x="17457" y="7129"/>
                      <a:pt x="17400" y="7295"/>
                      <a:pt x="16945" y="7676"/>
                    </a:cubicBezTo>
                    <a:cubicBezTo>
                      <a:pt x="16491" y="8058"/>
                      <a:pt x="15013" y="8787"/>
                      <a:pt x="15013" y="8787"/>
                    </a:cubicBezTo>
                    <a:cubicBezTo>
                      <a:pt x="15013" y="8787"/>
                      <a:pt x="16434" y="8986"/>
                      <a:pt x="15923" y="9168"/>
                    </a:cubicBezTo>
                    <a:cubicBezTo>
                      <a:pt x="15411" y="9351"/>
                      <a:pt x="14957" y="9417"/>
                      <a:pt x="14957" y="9417"/>
                    </a:cubicBezTo>
                    <a:cubicBezTo>
                      <a:pt x="14957" y="9417"/>
                      <a:pt x="16491" y="10064"/>
                      <a:pt x="15695" y="10760"/>
                    </a:cubicBezTo>
                    <a:cubicBezTo>
                      <a:pt x="14900" y="11456"/>
                      <a:pt x="14750" y="11966"/>
                      <a:pt x="14841" y="12604"/>
                    </a:cubicBezTo>
                    <a:cubicBezTo>
                      <a:pt x="14932" y="13241"/>
                      <a:pt x="14932" y="13799"/>
                      <a:pt x="14932" y="13799"/>
                    </a:cubicBezTo>
                    <a:lnTo>
                      <a:pt x="14021" y="13852"/>
                    </a:lnTo>
                    <a:cubicBezTo>
                      <a:pt x="14021" y="13852"/>
                      <a:pt x="14021" y="14437"/>
                      <a:pt x="14932" y="14809"/>
                    </a:cubicBezTo>
                    <a:cubicBezTo>
                      <a:pt x="15843" y="15181"/>
                      <a:pt x="17300" y="15792"/>
                      <a:pt x="17573" y="16775"/>
                    </a:cubicBezTo>
                    <a:cubicBezTo>
                      <a:pt x="17846" y="17758"/>
                      <a:pt x="18574" y="18608"/>
                      <a:pt x="19576" y="18847"/>
                    </a:cubicBezTo>
                    <a:cubicBezTo>
                      <a:pt x="20578" y="19086"/>
                      <a:pt x="21600" y="19060"/>
                      <a:pt x="21600" y="19462"/>
                    </a:cubicBezTo>
                    <a:cubicBezTo>
                      <a:pt x="21600" y="19865"/>
                      <a:pt x="21334" y="20329"/>
                      <a:pt x="21334" y="20531"/>
                    </a:cubicBezTo>
                    <a:cubicBezTo>
                      <a:pt x="21334" y="20732"/>
                      <a:pt x="21334" y="21011"/>
                      <a:pt x="21334" y="21011"/>
                    </a:cubicBezTo>
                    <a:lnTo>
                      <a:pt x="20910" y="21042"/>
                    </a:lnTo>
                    <a:cubicBezTo>
                      <a:pt x="20910" y="21042"/>
                      <a:pt x="21016" y="20809"/>
                      <a:pt x="20910" y="20546"/>
                    </a:cubicBezTo>
                    <a:cubicBezTo>
                      <a:pt x="20804" y="20283"/>
                      <a:pt x="20538" y="19927"/>
                      <a:pt x="19955" y="20035"/>
                    </a:cubicBezTo>
                    <a:cubicBezTo>
                      <a:pt x="19371" y="20144"/>
                      <a:pt x="18469" y="20639"/>
                      <a:pt x="18044" y="20871"/>
                    </a:cubicBezTo>
                    <a:cubicBezTo>
                      <a:pt x="17620" y="21104"/>
                      <a:pt x="16770" y="21320"/>
                      <a:pt x="15072" y="21181"/>
                    </a:cubicBezTo>
                    <a:cubicBezTo>
                      <a:pt x="13374" y="21042"/>
                      <a:pt x="12790" y="20716"/>
                      <a:pt x="13692" y="20639"/>
                    </a:cubicBezTo>
                    <a:cubicBezTo>
                      <a:pt x="14595" y="20562"/>
                      <a:pt x="15709" y="20685"/>
                      <a:pt x="15921" y="20407"/>
                    </a:cubicBezTo>
                    <a:cubicBezTo>
                      <a:pt x="16134" y="20128"/>
                      <a:pt x="16505" y="19416"/>
                      <a:pt x="16134" y="19044"/>
                    </a:cubicBezTo>
                    <a:cubicBezTo>
                      <a:pt x="15762" y="18673"/>
                      <a:pt x="14435" y="17511"/>
                      <a:pt x="13905" y="17078"/>
                    </a:cubicBezTo>
                    <a:cubicBezTo>
                      <a:pt x="13374" y="16644"/>
                      <a:pt x="12631" y="16133"/>
                      <a:pt x="12631" y="16133"/>
                    </a:cubicBezTo>
                    <a:cubicBezTo>
                      <a:pt x="12631" y="16133"/>
                      <a:pt x="12684" y="16815"/>
                      <a:pt x="12206" y="17140"/>
                    </a:cubicBezTo>
                    <a:cubicBezTo>
                      <a:pt x="11729" y="17465"/>
                      <a:pt x="10083" y="18719"/>
                      <a:pt x="9765" y="18982"/>
                    </a:cubicBezTo>
                    <a:cubicBezTo>
                      <a:pt x="9447" y="19245"/>
                      <a:pt x="10030" y="19416"/>
                      <a:pt x="10508" y="19555"/>
                    </a:cubicBezTo>
                    <a:cubicBezTo>
                      <a:pt x="10986" y="19695"/>
                      <a:pt x="10720" y="20035"/>
                      <a:pt x="10349" y="20298"/>
                    </a:cubicBezTo>
                    <a:cubicBezTo>
                      <a:pt x="9977" y="20562"/>
                      <a:pt x="9818" y="20887"/>
                      <a:pt x="9818" y="21026"/>
                    </a:cubicBezTo>
                    <a:cubicBezTo>
                      <a:pt x="9818" y="21165"/>
                      <a:pt x="9818" y="21460"/>
                      <a:pt x="9818" y="21460"/>
                    </a:cubicBezTo>
                    <a:lnTo>
                      <a:pt x="9128" y="21460"/>
                    </a:lnTo>
                    <a:cubicBezTo>
                      <a:pt x="9128" y="21460"/>
                      <a:pt x="9341" y="21134"/>
                      <a:pt x="9341" y="20871"/>
                    </a:cubicBezTo>
                    <a:cubicBezTo>
                      <a:pt x="9341" y="20608"/>
                      <a:pt x="9500" y="20422"/>
                      <a:pt x="9181" y="20376"/>
                    </a:cubicBezTo>
                    <a:cubicBezTo>
                      <a:pt x="8863" y="20329"/>
                      <a:pt x="7430" y="20701"/>
                      <a:pt x="6846" y="20964"/>
                    </a:cubicBezTo>
                    <a:cubicBezTo>
                      <a:pt x="6262" y="21227"/>
                      <a:pt x="6156" y="21599"/>
                      <a:pt x="4246" y="21460"/>
                    </a:cubicBezTo>
                    <a:cubicBezTo>
                      <a:pt x="2335" y="21320"/>
                      <a:pt x="1062" y="21026"/>
                      <a:pt x="1539" y="20856"/>
                    </a:cubicBezTo>
                    <a:cubicBezTo>
                      <a:pt x="2017" y="20685"/>
                      <a:pt x="2972" y="20825"/>
                      <a:pt x="3556" y="20732"/>
                    </a:cubicBezTo>
                    <a:cubicBezTo>
                      <a:pt x="4140" y="20639"/>
                      <a:pt x="5254" y="19818"/>
                      <a:pt x="5944" y="19323"/>
                    </a:cubicBezTo>
                    <a:cubicBezTo>
                      <a:pt x="6634" y="18827"/>
                      <a:pt x="7430" y="17805"/>
                      <a:pt x="7642" y="17202"/>
                    </a:cubicBezTo>
                    <a:cubicBezTo>
                      <a:pt x="7855" y="16598"/>
                      <a:pt x="8173" y="16133"/>
                      <a:pt x="8226" y="15932"/>
                    </a:cubicBezTo>
                    <a:cubicBezTo>
                      <a:pt x="8279" y="15731"/>
                      <a:pt x="8279" y="15359"/>
                      <a:pt x="8279" y="15359"/>
                    </a:cubicBezTo>
                    <a:cubicBezTo>
                      <a:pt x="8279" y="15359"/>
                      <a:pt x="7642" y="14662"/>
                      <a:pt x="7430" y="14368"/>
                    </a:cubicBezTo>
                    <a:cubicBezTo>
                      <a:pt x="7218" y="14074"/>
                      <a:pt x="7218" y="13857"/>
                      <a:pt x="7218" y="13857"/>
                    </a:cubicBezTo>
                    <a:cubicBezTo>
                      <a:pt x="7218" y="13857"/>
                      <a:pt x="6103" y="13919"/>
                      <a:pt x="6103" y="13718"/>
                    </a:cubicBezTo>
                    <a:cubicBezTo>
                      <a:pt x="6103" y="13516"/>
                      <a:pt x="6475" y="12665"/>
                      <a:pt x="6368" y="12262"/>
                    </a:cubicBezTo>
                    <a:cubicBezTo>
                      <a:pt x="6262" y="11860"/>
                      <a:pt x="5785" y="11891"/>
                      <a:pt x="5785" y="11891"/>
                    </a:cubicBezTo>
                    <a:cubicBezTo>
                      <a:pt x="5785" y="11891"/>
                      <a:pt x="5679" y="12107"/>
                      <a:pt x="5679" y="12278"/>
                    </a:cubicBezTo>
                    <a:cubicBezTo>
                      <a:pt x="5679" y="12448"/>
                      <a:pt x="5254" y="12402"/>
                      <a:pt x="5095" y="12278"/>
                    </a:cubicBezTo>
                    <a:cubicBezTo>
                      <a:pt x="4936" y="12154"/>
                      <a:pt x="4352" y="12278"/>
                      <a:pt x="4352" y="12154"/>
                    </a:cubicBezTo>
                    <a:cubicBezTo>
                      <a:pt x="4352" y="12030"/>
                      <a:pt x="4086" y="11767"/>
                      <a:pt x="4193" y="11566"/>
                    </a:cubicBezTo>
                    <a:cubicBezTo>
                      <a:pt x="4299" y="11364"/>
                      <a:pt x="4776" y="10993"/>
                      <a:pt x="4776" y="10993"/>
                    </a:cubicBezTo>
                    <a:lnTo>
                      <a:pt x="0" y="10946"/>
                    </a:lnTo>
                    <a:lnTo>
                      <a:pt x="631" y="8118"/>
                    </a:lnTo>
                    <a:lnTo>
                      <a:pt x="5088" y="8135"/>
                    </a:lnTo>
                    <a:cubicBezTo>
                      <a:pt x="5088" y="8135"/>
                      <a:pt x="5323" y="7246"/>
                      <a:pt x="5323" y="6818"/>
                    </a:cubicBezTo>
                    <a:cubicBezTo>
                      <a:pt x="5323" y="6390"/>
                      <a:pt x="5147" y="5826"/>
                      <a:pt x="6143" y="5347"/>
                    </a:cubicBezTo>
                    <a:cubicBezTo>
                      <a:pt x="7140" y="4868"/>
                      <a:pt x="8430" y="4474"/>
                      <a:pt x="9251" y="4166"/>
                    </a:cubicBezTo>
                    <a:cubicBezTo>
                      <a:pt x="10072" y="3858"/>
                      <a:pt x="10190" y="3841"/>
                      <a:pt x="9955" y="3567"/>
                    </a:cubicBezTo>
                    <a:cubicBezTo>
                      <a:pt x="9721" y="3294"/>
                      <a:pt x="9721" y="2951"/>
                      <a:pt x="9134" y="2969"/>
                    </a:cubicBezTo>
                    <a:cubicBezTo>
                      <a:pt x="8548" y="2986"/>
                      <a:pt x="8020" y="2969"/>
                      <a:pt x="7727" y="2746"/>
                    </a:cubicBezTo>
                    <a:cubicBezTo>
                      <a:pt x="7433" y="2524"/>
                      <a:pt x="6730" y="2113"/>
                      <a:pt x="6671" y="1822"/>
                    </a:cubicBezTo>
                    <a:cubicBezTo>
                      <a:pt x="6613" y="1531"/>
                      <a:pt x="6840" y="1489"/>
                      <a:pt x="6697" y="1397"/>
                    </a:cubicBezTo>
                    <a:cubicBezTo>
                      <a:pt x="6554" y="1305"/>
                      <a:pt x="6755" y="1021"/>
                      <a:pt x="6783" y="788"/>
                    </a:cubicBezTo>
                    <a:cubicBezTo>
                      <a:pt x="6812" y="554"/>
                      <a:pt x="7842" y="2"/>
                      <a:pt x="9729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lIns="38088" tIns="38088" rIns="38088" bIns="38088" anchor="ctr"/>
              <a:lstStyle/>
              <a:p>
                <a:pPr defTabSz="685165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  <a:latin typeface="Helvetica Light" panose="00000400000000000000"/>
                    <a:ea typeface="Helvetica Light" panose="00000400000000000000"/>
                    <a:cs typeface="Helvetica Light" panose="00000400000000000000"/>
                    <a:sym typeface="Helvetica Light" panose="00000400000000000000"/>
                  </a:defRPr>
                </a:pPr>
                <a:endParaRPr sz="2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Helvetica Light" panose="00000400000000000000"/>
                  <a:sym typeface="Helvetica Light" panose="00000400000000000000"/>
                </a:endParaRPr>
              </a:p>
            </p:txBody>
          </p:sp>
          <p:sp>
            <p:nvSpPr>
              <p:cNvPr id="13343" name="Shape 1040"/>
              <p:cNvSpPr/>
              <p:nvPr/>
            </p:nvSpPr>
            <p:spPr bwMode="auto">
              <a:xfrm>
                <a:off x="4543602" y="2450786"/>
                <a:ext cx="97327" cy="79928"/>
              </a:xfrm>
              <a:custGeom>
                <a:avLst/>
                <a:gdLst>
                  <a:gd name="T0" fmla="*/ 48664 w 21600"/>
                  <a:gd name="T1" fmla="*/ 39964 h 21600"/>
                  <a:gd name="T2" fmla="*/ 48664 w 21600"/>
                  <a:gd name="T3" fmla="*/ 39964 h 21600"/>
                  <a:gd name="T4" fmla="*/ 48664 w 21600"/>
                  <a:gd name="T5" fmla="*/ 39964 h 21600"/>
                  <a:gd name="T6" fmla="*/ 48664 w 21600"/>
                  <a:gd name="T7" fmla="*/ 39964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 extrusionOk="0">
                    <a:moveTo>
                      <a:pt x="20460" y="0"/>
                    </a:moveTo>
                    <a:cubicBezTo>
                      <a:pt x="20837" y="1583"/>
                      <a:pt x="21229" y="3095"/>
                      <a:pt x="21600" y="4439"/>
                    </a:cubicBezTo>
                    <a:cubicBezTo>
                      <a:pt x="10590" y="3782"/>
                      <a:pt x="4549" y="13958"/>
                      <a:pt x="0" y="21600"/>
                    </a:cubicBezTo>
                    <a:cubicBezTo>
                      <a:pt x="1704" y="18222"/>
                      <a:pt x="1487" y="13002"/>
                      <a:pt x="1393" y="10461"/>
                    </a:cubicBezTo>
                    <a:cubicBezTo>
                      <a:pt x="4070" y="7225"/>
                      <a:pt x="8060" y="3929"/>
                      <a:pt x="11634" y="2160"/>
                    </a:cubicBezTo>
                    <a:cubicBezTo>
                      <a:pt x="14683" y="649"/>
                      <a:pt x="18140" y="78"/>
                      <a:pt x="2046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38088" tIns="38088" rIns="38088" bIns="38088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63" name="Group 1"/>
          <p:cNvGrpSpPr/>
          <p:nvPr/>
        </p:nvGrpSpPr>
        <p:grpSpPr bwMode="auto">
          <a:xfrm>
            <a:off x="5667375" y="839788"/>
            <a:ext cx="411163" cy="411162"/>
            <a:chOff x="7635014" y="1926549"/>
            <a:chExt cx="548204" cy="548202"/>
          </a:xfrm>
        </p:grpSpPr>
        <p:sp>
          <p:nvSpPr>
            <p:cNvPr id="9" name="Oval 58"/>
            <p:cNvSpPr/>
            <p:nvPr/>
          </p:nvSpPr>
          <p:spPr>
            <a:xfrm>
              <a:off x="7635014" y="1926549"/>
              <a:ext cx="548204" cy="548202"/>
            </a:xfrm>
            <a:prstGeom prst="ellipse">
              <a:avLst/>
            </a:pr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Freeform 11"/>
            <p:cNvSpPr>
              <a:spLocks noEditPoints="1"/>
            </p:cNvSpPr>
            <p:nvPr/>
          </p:nvSpPr>
          <p:spPr bwMode="auto">
            <a:xfrm>
              <a:off x="7728145" y="2036613"/>
              <a:ext cx="380991" cy="313259"/>
            </a:xfrm>
            <a:custGeom>
              <a:avLst/>
              <a:gdLst>
                <a:gd name="T0" fmla="*/ 344263 w 287"/>
                <a:gd name="T1" fmla="*/ 103523 h 237"/>
                <a:gd name="T2" fmla="*/ 323077 w 287"/>
                <a:gd name="T3" fmla="*/ 124759 h 237"/>
                <a:gd name="T4" fmla="*/ 344263 w 287"/>
                <a:gd name="T5" fmla="*/ 147322 h 237"/>
                <a:gd name="T6" fmla="*/ 366772 w 287"/>
                <a:gd name="T7" fmla="*/ 124759 h 237"/>
                <a:gd name="T8" fmla="*/ 344263 w 287"/>
                <a:gd name="T9" fmla="*/ 103523 h 237"/>
                <a:gd name="T10" fmla="*/ 35750 w 287"/>
                <a:gd name="T11" fmla="*/ 103523 h 237"/>
                <a:gd name="T12" fmla="*/ 14565 w 287"/>
                <a:gd name="T13" fmla="*/ 124759 h 237"/>
                <a:gd name="T14" fmla="*/ 35750 w 287"/>
                <a:gd name="T15" fmla="*/ 147322 h 237"/>
                <a:gd name="T16" fmla="*/ 56936 w 287"/>
                <a:gd name="T17" fmla="*/ 124759 h 237"/>
                <a:gd name="T18" fmla="*/ 35750 w 287"/>
                <a:gd name="T19" fmla="*/ 103523 h 237"/>
                <a:gd name="T20" fmla="*/ 280706 w 287"/>
                <a:gd name="T21" fmla="*/ 65034 h 237"/>
                <a:gd name="T22" fmla="*/ 248928 w 287"/>
                <a:gd name="T23" fmla="*/ 96887 h 237"/>
                <a:gd name="T24" fmla="*/ 280706 w 287"/>
                <a:gd name="T25" fmla="*/ 128741 h 237"/>
                <a:gd name="T26" fmla="*/ 312485 w 287"/>
                <a:gd name="T27" fmla="*/ 96887 h 237"/>
                <a:gd name="T28" fmla="*/ 280706 w 287"/>
                <a:gd name="T29" fmla="*/ 65034 h 237"/>
                <a:gd name="T30" fmla="*/ 380013 w 287"/>
                <a:gd name="T31" fmla="*/ 260136 h 237"/>
                <a:gd name="T32" fmla="*/ 342939 w 287"/>
                <a:gd name="T33" fmla="*/ 260136 h 237"/>
                <a:gd name="T34" fmla="*/ 342939 w 287"/>
                <a:gd name="T35" fmla="*/ 192447 h 237"/>
                <a:gd name="T36" fmla="*/ 334994 w 287"/>
                <a:gd name="T37" fmla="*/ 160594 h 237"/>
                <a:gd name="T38" fmla="*/ 344263 w 287"/>
                <a:gd name="T39" fmla="*/ 159267 h 237"/>
                <a:gd name="T40" fmla="*/ 380013 w 287"/>
                <a:gd name="T41" fmla="*/ 195102 h 237"/>
                <a:gd name="T42" fmla="*/ 380013 w 287"/>
                <a:gd name="T43" fmla="*/ 260136 h 237"/>
                <a:gd name="T44" fmla="*/ 99307 w 287"/>
                <a:gd name="T45" fmla="*/ 65034 h 237"/>
                <a:gd name="T46" fmla="*/ 67528 w 287"/>
                <a:gd name="T47" fmla="*/ 96887 h 237"/>
                <a:gd name="T48" fmla="*/ 99307 w 287"/>
                <a:gd name="T49" fmla="*/ 128741 h 237"/>
                <a:gd name="T50" fmla="*/ 131085 w 287"/>
                <a:gd name="T51" fmla="*/ 96887 h 237"/>
                <a:gd name="T52" fmla="*/ 99307 w 287"/>
                <a:gd name="T53" fmla="*/ 65034 h 237"/>
                <a:gd name="T54" fmla="*/ 35750 w 287"/>
                <a:gd name="T55" fmla="*/ 159267 h 237"/>
                <a:gd name="T56" fmla="*/ 45019 w 287"/>
                <a:gd name="T57" fmla="*/ 160594 h 237"/>
                <a:gd name="T58" fmla="*/ 37074 w 287"/>
                <a:gd name="T59" fmla="*/ 192447 h 237"/>
                <a:gd name="T60" fmla="*/ 37074 w 287"/>
                <a:gd name="T61" fmla="*/ 260136 h 237"/>
                <a:gd name="T62" fmla="*/ 0 w 287"/>
                <a:gd name="T63" fmla="*/ 260136 h 237"/>
                <a:gd name="T64" fmla="*/ 0 w 287"/>
                <a:gd name="T65" fmla="*/ 195102 h 237"/>
                <a:gd name="T66" fmla="*/ 35750 w 287"/>
                <a:gd name="T67" fmla="*/ 159267 h 237"/>
                <a:gd name="T68" fmla="*/ 190669 w 287"/>
                <a:gd name="T69" fmla="*/ 0 h 237"/>
                <a:gd name="T70" fmla="*/ 143001 w 287"/>
                <a:gd name="T71" fmla="*/ 47780 h 237"/>
                <a:gd name="T72" fmla="*/ 190669 w 287"/>
                <a:gd name="T73" fmla="*/ 95560 h 237"/>
                <a:gd name="T74" fmla="*/ 237012 w 287"/>
                <a:gd name="T75" fmla="*/ 47780 h 237"/>
                <a:gd name="T76" fmla="*/ 190669 w 287"/>
                <a:gd name="T77" fmla="*/ 0 h 237"/>
                <a:gd name="T78" fmla="*/ 332346 w 287"/>
                <a:gd name="T79" fmla="*/ 284026 h 237"/>
                <a:gd name="T80" fmla="*/ 275410 w 287"/>
                <a:gd name="T81" fmla="*/ 284026 h 237"/>
                <a:gd name="T82" fmla="*/ 275410 w 287"/>
                <a:gd name="T83" fmla="*/ 181830 h 237"/>
                <a:gd name="T84" fmla="*/ 266142 w 287"/>
                <a:gd name="T85" fmla="*/ 143340 h 237"/>
                <a:gd name="T86" fmla="*/ 280706 w 287"/>
                <a:gd name="T87" fmla="*/ 140686 h 237"/>
                <a:gd name="T88" fmla="*/ 332346 w 287"/>
                <a:gd name="T89" fmla="*/ 192447 h 237"/>
                <a:gd name="T90" fmla="*/ 332346 w 287"/>
                <a:gd name="T91" fmla="*/ 284026 h 237"/>
                <a:gd name="T92" fmla="*/ 104603 w 287"/>
                <a:gd name="T93" fmla="*/ 181830 h 237"/>
                <a:gd name="T94" fmla="*/ 104603 w 287"/>
                <a:gd name="T95" fmla="*/ 284026 h 237"/>
                <a:gd name="T96" fmla="*/ 48991 w 287"/>
                <a:gd name="T97" fmla="*/ 284026 h 237"/>
                <a:gd name="T98" fmla="*/ 48991 w 287"/>
                <a:gd name="T99" fmla="*/ 192447 h 237"/>
                <a:gd name="T100" fmla="*/ 99307 w 287"/>
                <a:gd name="T101" fmla="*/ 140686 h 237"/>
                <a:gd name="T102" fmla="*/ 113871 w 287"/>
                <a:gd name="T103" fmla="*/ 143340 h 237"/>
                <a:gd name="T104" fmla="*/ 104603 w 287"/>
                <a:gd name="T105" fmla="*/ 181830 h 237"/>
                <a:gd name="T106" fmla="*/ 116520 w 287"/>
                <a:gd name="T107" fmla="*/ 314552 h 237"/>
                <a:gd name="T108" fmla="*/ 264817 w 287"/>
                <a:gd name="T109" fmla="*/ 314552 h 237"/>
                <a:gd name="T110" fmla="*/ 264817 w 287"/>
                <a:gd name="T111" fmla="*/ 181830 h 237"/>
                <a:gd name="T112" fmla="*/ 190669 w 287"/>
                <a:gd name="T113" fmla="*/ 107505 h 237"/>
                <a:gd name="T114" fmla="*/ 116520 w 287"/>
                <a:gd name="T115" fmla="*/ 181830 h 237"/>
                <a:gd name="T116" fmla="*/ 116520 w 287"/>
                <a:gd name="T117" fmla="*/ 314552 h 23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87" h="237">
                  <a:moveTo>
                    <a:pt x="260" y="78"/>
                  </a:moveTo>
                  <a:cubicBezTo>
                    <a:pt x="251" y="78"/>
                    <a:pt x="244" y="85"/>
                    <a:pt x="244" y="94"/>
                  </a:cubicBezTo>
                  <a:cubicBezTo>
                    <a:pt x="244" y="103"/>
                    <a:pt x="251" y="111"/>
                    <a:pt x="260" y="111"/>
                  </a:cubicBezTo>
                  <a:cubicBezTo>
                    <a:pt x="269" y="111"/>
                    <a:pt x="277" y="103"/>
                    <a:pt x="277" y="94"/>
                  </a:cubicBezTo>
                  <a:cubicBezTo>
                    <a:pt x="277" y="85"/>
                    <a:pt x="269" y="78"/>
                    <a:pt x="260" y="78"/>
                  </a:cubicBezTo>
                  <a:close/>
                  <a:moveTo>
                    <a:pt x="27" y="78"/>
                  </a:moveTo>
                  <a:cubicBezTo>
                    <a:pt x="18" y="78"/>
                    <a:pt x="11" y="85"/>
                    <a:pt x="11" y="94"/>
                  </a:cubicBezTo>
                  <a:cubicBezTo>
                    <a:pt x="11" y="103"/>
                    <a:pt x="18" y="111"/>
                    <a:pt x="27" y="111"/>
                  </a:cubicBezTo>
                  <a:cubicBezTo>
                    <a:pt x="36" y="111"/>
                    <a:pt x="43" y="103"/>
                    <a:pt x="43" y="94"/>
                  </a:cubicBezTo>
                  <a:cubicBezTo>
                    <a:pt x="43" y="85"/>
                    <a:pt x="36" y="78"/>
                    <a:pt x="27" y="78"/>
                  </a:cubicBezTo>
                  <a:close/>
                  <a:moveTo>
                    <a:pt x="212" y="49"/>
                  </a:moveTo>
                  <a:cubicBezTo>
                    <a:pt x="199" y="49"/>
                    <a:pt x="188" y="59"/>
                    <a:pt x="188" y="73"/>
                  </a:cubicBezTo>
                  <a:cubicBezTo>
                    <a:pt x="188" y="86"/>
                    <a:pt x="199" y="97"/>
                    <a:pt x="212" y="97"/>
                  </a:cubicBezTo>
                  <a:cubicBezTo>
                    <a:pt x="225" y="97"/>
                    <a:pt x="236" y="86"/>
                    <a:pt x="236" y="73"/>
                  </a:cubicBezTo>
                  <a:cubicBezTo>
                    <a:pt x="236" y="59"/>
                    <a:pt x="225" y="49"/>
                    <a:pt x="212" y="49"/>
                  </a:cubicBezTo>
                  <a:close/>
                  <a:moveTo>
                    <a:pt x="287" y="196"/>
                  </a:moveTo>
                  <a:cubicBezTo>
                    <a:pt x="259" y="196"/>
                    <a:pt x="259" y="196"/>
                    <a:pt x="259" y="196"/>
                  </a:cubicBezTo>
                  <a:cubicBezTo>
                    <a:pt x="259" y="145"/>
                    <a:pt x="259" y="145"/>
                    <a:pt x="259" y="145"/>
                  </a:cubicBezTo>
                  <a:cubicBezTo>
                    <a:pt x="259" y="136"/>
                    <a:pt x="257" y="128"/>
                    <a:pt x="253" y="121"/>
                  </a:cubicBezTo>
                  <a:cubicBezTo>
                    <a:pt x="255" y="120"/>
                    <a:pt x="258" y="120"/>
                    <a:pt x="260" y="120"/>
                  </a:cubicBezTo>
                  <a:cubicBezTo>
                    <a:pt x="275" y="120"/>
                    <a:pt x="287" y="132"/>
                    <a:pt x="287" y="147"/>
                  </a:cubicBezTo>
                  <a:lnTo>
                    <a:pt x="287" y="196"/>
                  </a:lnTo>
                  <a:close/>
                  <a:moveTo>
                    <a:pt x="75" y="49"/>
                  </a:moveTo>
                  <a:cubicBezTo>
                    <a:pt x="62" y="49"/>
                    <a:pt x="51" y="59"/>
                    <a:pt x="51" y="73"/>
                  </a:cubicBezTo>
                  <a:cubicBezTo>
                    <a:pt x="51" y="86"/>
                    <a:pt x="62" y="97"/>
                    <a:pt x="75" y="97"/>
                  </a:cubicBezTo>
                  <a:cubicBezTo>
                    <a:pt x="88" y="97"/>
                    <a:pt x="99" y="86"/>
                    <a:pt x="99" y="73"/>
                  </a:cubicBezTo>
                  <a:cubicBezTo>
                    <a:pt x="99" y="59"/>
                    <a:pt x="88" y="49"/>
                    <a:pt x="75" y="49"/>
                  </a:cubicBezTo>
                  <a:close/>
                  <a:moveTo>
                    <a:pt x="27" y="120"/>
                  </a:moveTo>
                  <a:cubicBezTo>
                    <a:pt x="29" y="120"/>
                    <a:pt x="32" y="120"/>
                    <a:pt x="34" y="121"/>
                  </a:cubicBezTo>
                  <a:cubicBezTo>
                    <a:pt x="30" y="128"/>
                    <a:pt x="28" y="136"/>
                    <a:pt x="28" y="145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32"/>
                    <a:pt x="12" y="120"/>
                    <a:pt x="27" y="120"/>
                  </a:cubicBezTo>
                  <a:close/>
                  <a:moveTo>
                    <a:pt x="144" y="0"/>
                  </a:moveTo>
                  <a:cubicBezTo>
                    <a:pt x="124" y="0"/>
                    <a:pt x="108" y="16"/>
                    <a:pt x="108" y="36"/>
                  </a:cubicBezTo>
                  <a:cubicBezTo>
                    <a:pt x="108" y="56"/>
                    <a:pt x="124" y="72"/>
                    <a:pt x="144" y="72"/>
                  </a:cubicBezTo>
                  <a:cubicBezTo>
                    <a:pt x="163" y="72"/>
                    <a:pt x="179" y="56"/>
                    <a:pt x="179" y="36"/>
                  </a:cubicBezTo>
                  <a:cubicBezTo>
                    <a:pt x="179" y="16"/>
                    <a:pt x="163" y="0"/>
                    <a:pt x="144" y="0"/>
                  </a:cubicBezTo>
                  <a:close/>
                  <a:moveTo>
                    <a:pt x="251" y="214"/>
                  </a:moveTo>
                  <a:cubicBezTo>
                    <a:pt x="208" y="214"/>
                    <a:pt x="208" y="214"/>
                    <a:pt x="208" y="214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27"/>
                    <a:pt x="206" y="117"/>
                    <a:pt x="201" y="108"/>
                  </a:cubicBezTo>
                  <a:cubicBezTo>
                    <a:pt x="205" y="107"/>
                    <a:pt x="208" y="106"/>
                    <a:pt x="212" y="106"/>
                  </a:cubicBezTo>
                  <a:cubicBezTo>
                    <a:pt x="233" y="106"/>
                    <a:pt x="251" y="124"/>
                    <a:pt x="251" y="145"/>
                  </a:cubicBezTo>
                  <a:lnTo>
                    <a:pt x="251" y="214"/>
                  </a:lnTo>
                  <a:close/>
                  <a:moveTo>
                    <a:pt x="79" y="137"/>
                  </a:moveTo>
                  <a:cubicBezTo>
                    <a:pt x="79" y="214"/>
                    <a:pt x="79" y="214"/>
                    <a:pt x="79" y="214"/>
                  </a:cubicBezTo>
                  <a:cubicBezTo>
                    <a:pt x="37" y="214"/>
                    <a:pt x="37" y="214"/>
                    <a:pt x="37" y="214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37" y="124"/>
                    <a:pt x="54" y="106"/>
                    <a:pt x="75" y="106"/>
                  </a:cubicBezTo>
                  <a:cubicBezTo>
                    <a:pt x="79" y="106"/>
                    <a:pt x="83" y="107"/>
                    <a:pt x="86" y="108"/>
                  </a:cubicBezTo>
                  <a:cubicBezTo>
                    <a:pt x="81" y="117"/>
                    <a:pt x="79" y="127"/>
                    <a:pt x="79" y="137"/>
                  </a:cubicBezTo>
                  <a:close/>
                  <a:moveTo>
                    <a:pt x="88" y="237"/>
                  </a:moveTo>
                  <a:cubicBezTo>
                    <a:pt x="200" y="237"/>
                    <a:pt x="200" y="237"/>
                    <a:pt x="200" y="2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06"/>
                    <a:pt x="174" y="81"/>
                    <a:pt x="144" y="81"/>
                  </a:cubicBezTo>
                  <a:cubicBezTo>
                    <a:pt x="113" y="81"/>
                    <a:pt x="88" y="106"/>
                    <a:pt x="88" y="137"/>
                  </a:cubicBezTo>
                  <a:lnTo>
                    <a:pt x="88" y="2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72" name="Group 2"/>
          <p:cNvGrpSpPr/>
          <p:nvPr/>
        </p:nvGrpSpPr>
        <p:grpSpPr bwMode="auto">
          <a:xfrm>
            <a:off x="2728913" y="2833688"/>
            <a:ext cx="411162" cy="409575"/>
            <a:chOff x="3675789" y="5237051"/>
            <a:chExt cx="548204" cy="548202"/>
          </a:xfrm>
        </p:grpSpPr>
        <p:sp>
          <p:nvSpPr>
            <p:cNvPr id="73" name="Oval 72"/>
            <p:cNvSpPr/>
            <p:nvPr/>
          </p:nvSpPr>
          <p:spPr>
            <a:xfrm flipH="1">
              <a:off x="3675789" y="5237051"/>
              <a:ext cx="548204" cy="548202"/>
            </a:xfrm>
            <a:prstGeom prst="ellipse">
              <a:avLst/>
            </a:pr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335" name="Freeform 18"/>
            <p:cNvSpPr/>
            <p:nvPr/>
          </p:nvSpPr>
          <p:spPr bwMode="auto">
            <a:xfrm>
              <a:off x="3773154" y="5336917"/>
              <a:ext cx="357708" cy="359094"/>
            </a:xfrm>
            <a:custGeom>
              <a:avLst/>
              <a:gdLst>
                <a:gd name="T0" fmla="*/ 264699 w 360"/>
                <a:gd name="T1" fmla="*/ 358238 h 360"/>
                <a:gd name="T2" fmla="*/ 292562 w 360"/>
                <a:gd name="T3" fmla="*/ 329380 h 360"/>
                <a:gd name="T4" fmla="*/ 243802 w 360"/>
                <a:gd name="T5" fmla="*/ 154241 h 360"/>
                <a:gd name="T6" fmla="*/ 316444 w 360"/>
                <a:gd name="T7" fmla="*/ 81599 h 360"/>
                <a:gd name="T8" fmla="*/ 338337 w 360"/>
                <a:gd name="T9" fmla="*/ 18907 h 360"/>
                <a:gd name="T10" fmla="*/ 276640 w 360"/>
                <a:gd name="T11" fmla="*/ 41794 h 360"/>
                <a:gd name="T12" fmla="*/ 203997 w 360"/>
                <a:gd name="T13" fmla="*/ 114437 h 360"/>
                <a:gd name="T14" fmla="*/ 27863 w 360"/>
                <a:gd name="T15" fmla="*/ 64682 h 360"/>
                <a:gd name="T16" fmla="*/ 0 w 360"/>
                <a:gd name="T17" fmla="*/ 93540 h 360"/>
                <a:gd name="T18" fmla="*/ 147276 w 360"/>
                <a:gd name="T19" fmla="*/ 171158 h 360"/>
                <a:gd name="T20" fmla="*/ 97521 w 360"/>
                <a:gd name="T21" fmla="*/ 220913 h 360"/>
                <a:gd name="T22" fmla="*/ 37814 w 360"/>
                <a:gd name="T23" fmla="*/ 224894 h 360"/>
                <a:gd name="T24" fmla="*/ 8956 w 360"/>
                <a:gd name="T25" fmla="*/ 252757 h 360"/>
                <a:gd name="T26" fmla="*/ 79609 w 360"/>
                <a:gd name="T27" fmla="*/ 278630 h 360"/>
                <a:gd name="T28" fmla="*/ 104486 w 360"/>
                <a:gd name="T29" fmla="*/ 348287 h 360"/>
                <a:gd name="T30" fmla="*/ 133345 w 360"/>
                <a:gd name="T31" fmla="*/ 320424 h 360"/>
                <a:gd name="T32" fmla="*/ 136330 w 360"/>
                <a:gd name="T33" fmla="*/ 260718 h 360"/>
                <a:gd name="T34" fmla="*/ 187080 w 360"/>
                <a:gd name="T35" fmla="*/ 209967 h 360"/>
                <a:gd name="T36" fmla="*/ 264699 w 360"/>
                <a:gd name="T37" fmla="*/ 358238 h 36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60" h="360">
                  <a:moveTo>
                    <a:pt x="266" y="360"/>
                  </a:moveTo>
                  <a:cubicBezTo>
                    <a:pt x="294" y="331"/>
                    <a:pt x="294" y="331"/>
                    <a:pt x="294" y="331"/>
                  </a:cubicBezTo>
                  <a:cubicBezTo>
                    <a:pt x="245" y="155"/>
                    <a:pt x="245" y="155"/>
                    <a:pt x="245" y="155"/>
                  </a:cubicBezTo>
                  <a:cubicBezTo>
                    <a:pt x="318" y="82"/>
                    <a:pt x="318" y="82"/>
                    <a:pt x="318" y="82"/>
                  </a:cubicBezTo>
                  <a:cubicBezTo>
                    <a:pt x="318" y="82"/>
                    <a:pt x="360" y="39"/>
                    <a:pt x="340" y="19"/>
                  </a:cubicBezTo>
                  <a:cubicBezTo>
                    <a:pt x="320" y="0"/>
                    <a:pt x="278" y="42"/>
                    <a:pt x="278" y="42"/>
                  </a:cubicBezTo>
                  <a:cubicBezTo>
                    <a:pt x="205" y="115"/>
                    <a:pt x="205" y="115"/>
                    <a:pt x="205" y="115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48" y="172"/>
                    <a:pt x="148" y="172"/>
                    <a:pt x="148" y="172"/>
                  </a:cubicBezTo>
                  <a:cubicBezTo>
                    <a:pt x="98" y="222"/>
                    <a:pt x="98" y="222"/>
                    <a:pt x="98" y="222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9" y="254"/>
                    <a:pt x="9" y="254"/>
                    <a:pt x="9" y="254"/>
                  </a:cubicBezTo>
                  <a:cubicBezTo>
                    <a:pt x="80" y="280"/>
                    <a:pt x="80" y="280"/>
                    <a:pt x="80" y="280"/>
                  </a:cubicBezTo>
                  <a:cubicBezTo>
                    <a:pt x="105" y="350"/>
                    <a:pt x="105" y="350"/>
                    <a:pt x="105" y="350"/>
                  </a:cubicBezTo>
                  <a:cubicBezTo>
                    <a:pt x="134" y="322"/>
                    <a:pt x="134" y="322"/>
                    <a:pt x="134" y="322"/>
                  </a:cubicBezTo>
                  <a:cubicBezTo>
                    <a:pt x="137" y="262"/>
                    <a:pt x="137" y="262"/>
                    <a:pt x="137" y="262"/>
                  </a:cubicBezTo>
                  <a:cubicBezTo>
                    <a:pt x="188" y="211"/>
                    <a:pt x="188" y="211"/>
                    <a:pt x="188" y="211"/>
                  </a:cubicBezTo>
                  <a:lnTo>
                    <a:pt x="266" y="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1216" name="Rectangle 56"/>
          <p:cNvSpPr>
            <a:spLocks noChangeArrowheads="1"/>
          </p:cNvSpPr>
          <p:nvPr/>
        </p:nvSpPr>
        <p:spPr bwMode="auto">
          <a:xfrm>
            <a:off x="3338513" y="1630363"/>
            <a:ext cx="2373312" cy="106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marL="914400" lvl="1" indent="-457200"/>
            <a:r>
              <a:rPr lang="zh-CN" altLang="en-US" sz="3200" b="1">
                <a:ea typeface="隶书" pitchFamily="49" charset="-122"/>
              </a:rPr>
              <a:t>言语治疗的要求</a:t>
            </a:r>
          </a:p>
        </p:txBody>
      </p:sp>
      <p:grpSp>
        <p:nvGrpSpPr>
          <p:cNvPr id="12" name="Group 1"/>
          <p:cNvGrpSpPr/>
          <p:nvPr/>
        </p:nvGrpSpPr>
        <p:grpSpPr bwMode="auto">
          <a:xfrm>
            <a:off x="5722938" y="3905250"/>
            <a:ext cx="411162" cy="411163"/>
            <a:chOff x="7635014" y="1926549"/>
            <a:chExt cx="548204" cy="548202"/>
          </a:xfrm>
        </p:grpSpPr>
        <p:sp>
          <p:nvSpPr>
            <p:cNvPr id="71" name="Oval 58"/>
            <p:cNvSpPr/>
            <p:nvPr/>
          </p:nvSpPr>
          <p:spPr>
            <a:xfrm>
              <a:off x="7635014" y="1926549"/>
              <a:ext cx="548204" cy="548202"/>
            </a:xfrm>
            <a:prstGeom prst="ellipse">
              <a:avLst/>
            </a:pr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337" name="Freeform 11"/>
            <p:cNvSpPr>
              <a:spLocks noEditPoints="1"/>
            </p:cNvSpPr>
            <p:nvPr/>
          </p:nvSpPr>
          <p:spPr bwMode="auto">
            <a:xfrm>
              <a:off x="7728145" y="2036613"/>
              <a:ext cx="380992" cy="313258"/>
            </a:xfrm>
            <a:custGeom>
              <a:avLst/>
              <a:gdLst>
                <a:gd name="T0" fmla="*/ 344263 w 287"/>
                <a:gd name="T1" fmla="*/ 103523 h 237"/>
                <a:gd name="T2" fmla="*/ 323077 w 287"/>
                <a:gd name="T3" fmla="*/ 124759 h 237"/>
                <a:gd name="T4" fmla="*/ 344263 w 287"/>
                <a:gd name="T5" fmla="*/ 147322 h 237"/>
                <a:gd name="T6" fmla="*/ 366772 w 287"/>
                <a:gd name="T7" fmla="*/ 124759 h 237"/>
                <a:gd name="T8" fmla="*/ 344263 w 287"/>
                <a:gd name="T9" fmla="*/ 103523 h 237"/>
                <a:gd name="T10" fmla="*/ 35750 w 287"/>
                <a:gd name="T11" fmla="*/ 103523 h 237"/>
                <a:gd name="T12" fmla="*/ 14565 w 287"/>
                <a:gd name="T13" fmla="*/ 124759 h 237"/>
                <a:gd name="T14" fmla="*/ 35750 w 287"/>
                <a:gd name="T15" fmla="*/ 147322 h 237"/>
                <a:gd name="T16" fmla="*/ 56936 w 287"/>
                <a:gd name="T17" fmla="*/ 124759 h 237"/>
                <a:gd name="T18" fmla="*/ 35750 w 287"/>
                <a:gd name="T19" fmla="*/ 103523 h 237"/>
                <a:gd name="T20" fmla="*/ 280706 w 287"/>
                <a:gd name="T21" fmla="*/ 65034 h 237"/>
                <a:gd name="T22" fmla="*/ 248928 w 287"/>
                <a:gd name="T23" fmla="*/ 96887 h 237"/>
                <a:gd name="T24" fmla="*/ 280706 w 287"/>
                <a:gd name="T25" fmla="*/ 128741 h 237"/>
                <a:gd name="T26" fmla="*/ 312485 w 287"/>
                <a:gd name="T27" fmla="*/ 96887 h 237"/>
                <a:gd name="T28" fmla="*/ 280706 w 287"/>
                <a:gd name="T29" fmla="*/ 65034 h 237"/>
                <a:gd name="T30" fmla="*/ 380013 w 287"/>
                <a:gd name="T31" fmla="*/ 260136 h 237"/>
                <a:gd name="T32" fmla="*/ 342939 w 287"/>
                <a:gd name="T33" fmla="*/ 260136 h 237"/>
                <a:gd name="T34" fmla="*/ 342939 w 287"/>
                <a:gd name="T35" fmla="*/ 192447 h 237"/>
                <a:gd name="T36" fmla="*/ 334994 w 287"/>
                <a:gd name="T37" fmla="*/ 160594 h 237"/>
                <a:gd name="T38" fmla="*/ 344263 w 287"/>
                <a:gd name="T39" fmla="*/ 159267 h 237"/>
                <a:gd name="T40" fmla="*/ 380013 w 287"/>
                <a:gd name="T41" fmla="*/ 195102 h 237"/>
                <a:gd name="T42" fmla="*/ 380013 w 287"/>
                <a:gd name="T43" fmla="*/ 260136 h 237"/>
                <a:gd name="T44" fmla="*/ 99307 w 287"/>
                <a:gd name="T45" fmla="*/ 65034 h 237"/>
                <a:gd name="T46" fmla="*/ 67528 w 287"/>
                <a:gd name="T47" fmla="*/ 96887 h 237"/>
                <a:gd name="T48" fmla="*/ 99307 w 287"/>
                <a:gd name="T49" fmla="*/ 128741 h 237"/>
                <a:gd name="T50" fmla="*/ 131085 w 287"/>
                <a:gd name="T51" fmla="*/ 96887 h 237"/>
                <a:gd name="T52" fmla="*/ 99307 w 287"/>
                <a:gd name="T53" fmla="*/ 65034 h 237"/>
                <a:gd name="T54" fmla="*/ 35750 w 287"/>
                <a:gd name="T55" fmla="*/ 159267 h 237"/>
                <a:gd name="T56" fmla="*/ 45019 w 287"/>
                <a:gd name="T57" fmla="*/ 160594 h 237"/>
                <a:gd name="T58" fmla="*/ 37074 w 287"/>
                <a:gd name="T59" fmla="*/ 192447 h 237"/>
                <a:gd name="T60" fmla="*/ 37074 w 287"/>
                <a:gd name="T61" fmla="*/ 260136 h 237"/>
                <a:gd name="T62" fmla="*/ 0 w 287"/>
                <a:gd name="T63" fmla="*/ 260136 h 237"/>
                <a:gd name="T64" fmla="*/ 0 w 287"/>
                <a:gd name="T65" fmla="*/ 195102 h 237"/>
                <a:gd name="T66" fmla="*/ 35750 w 287"/>
                <a:gd name="T67" fmla="*/ 159267 h 237"/>
                <a:gd name="T68" fmla="*/ 190669 w 287"/>
                <a:gd name="T69" fmla="*/ 0 h 237"/>
                <a:gd name="T70" fmla="*/ 143001 w 287"/>
                <a:gd name="T71" fmla="*/ 47780 h 237"/>
                <a:gd name="T72" fmla="*/ 190669 w 287"/>
                <a:gd name="T73" fmla="*/ 95560 h 237"/>
                <a:gd name="T74" fmla="*/ 237012 w 287"/>
                <a:gd name="T75" fmla="*/ 47780 h 237"/>
                <a:gd name="T76" fmla="*/ 190669 w 287"/>
                <a:gd name="T77" fmla="*/ 0 h 237"/>
                <a:gd name="T78" fmla="*/ 332346 w 287"/>
                <a:gd name="T79" fmla="*/ 284026 h 237"/>
                <a:gd name="T80" fmla="*/ 275410 w 287"/>
                <a:gd name="T81" fmla="*/ 284026 h 237"/>
                <a:gd name="T82" fmla="*/ 275410 w 287"/>
                <a:gd name="T83" fmla="*/ 181830 h 237"/>
                <a:gd name="T84" fmla="*/ 266142 w 287"/>
                <a:gd name="T85" fmla="*/ 143340 h 237"/>
                <a:gd name="T86" fmla="*/ 280706 w 287"/>
                <a:gd name="T87" fmla="*/ 140686 h 237"/>
                <a:gd name="T88" fmla="*/ 332346 w 287"/>
                <a:gd name="T89" fmla="*/ 192447 h 237"/>
                <a:gd name="T90" fmla="*/ 332346 w 287"/>
                <a:gd name="T91" fmla="*/ 284026 h 237"/>
                <a:gd name="T92" fmla="*/ 104603 w 287"/>
                <a:gd name="T93" fmla="*/ 181830 h 237"/>
                <a:gd name="T94" fmla="*/ 104603 w 287"/>
                <a:gd name="T95" fmla="*/ 284026 h 237"/>
                <a:gd name="T96" fmla="*/ 48991 w 287"/>
                <a:gd name="T97" fmla="*/ 284026 h 237"/>
                <a:gd name="T98" fmla="*/ 48991 w 287"/>
                <a:gd name="T99" fmla="*/ 192447 h 237"/>
                <a:gd name="T100" fmla="*/ 99307 w 287"/>
                <a:gd name="T101" fmla="*/ 140686 h 237"/>
                <a:gd name="T102" fmla="*/ 113871 w 287"/>
                <a:gd name="T103" fmla="*/ 143340 h 237"/>
                <a:gd name="T104" fmla="*/ 104603 w 287"/>
                <a:gd name="T105" fmla="*/ 181830 h 237"/>
                <a:gd name="T106" fmla="*/ 116520 w 287"/>
                <a:gd name="T107" fmla="*/ 314552 h 237"/>
                <a:gd name="T108" fmla="*/ 264817 w 287"/>
                <a:gd name="T109" fmla="*/ 314552 h 237"/>
                <a:gd name="T110" fmla="*/ 264817 w 287"/>
                <a:gd name="T111" fmla="*/ 181830 h 237"/>
                <a:gd name="T112" fmla="*/ 190669 w 287"/>
                <a:gd name="T113" fmla="*/ 107505 h 237"/>
                <a:gd name="T114" fmla="*/ 116520 w 287"/>
                <a:gd name="T115" fmla="*/ 181830 h 237"/>
                <a:gd name="T116" fmla="*/ 116520 w 287"/>
                <a:gd name="T117" fmla="*/ 314552 h 23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87" h="237">
                  <a:moveTo>
                    <a:pt x="260" y="78"/>
                  </a:moveTo>
                  <a:cubicBezTo>
                    <a:pt x="251" y="78"/>
                    <a:pt x="244" y="85"/>
                    <a:pt x="244" y="94"/>
                  </a:cubicBezTo>
                  <a:cubicBezTo>
                    <a:pt x="244" y="103"/>
                    <a:pt x="251" y="111"/>
                    <a:pt x="260" y="111"/>
                  </a:cubicBezTo>
                  <a:cubicBezTo>
                    <a:pt x="269" y="111"/>
                    <a:pt x="277" y="103"/>
                    <a:pt x="277" y="94"/>
                  </a:cubicBezTo>
                  <a:cubicBezTo>
                    <a:pt x="277" y="85"/>
                    <a:pt x="269" y="78"/>
                    <a:pt x="260" y="78"/>
                  </a:cubicBezTo>
                  <a:close/>
                  <a:moveTo>
                    <a:pt x="27" y="78"/>
                  </a:moveTo>
                  <a:cubicBezTo>
                    <a:pt x="18" y="78"/>
                    <a:pt x="11" y="85"/>
                    <a:pt x="11" y="94"/>
                  </a:cubicBezTo>
                  <a:cubicBezTo>
                    <a:pt x="11" y="103"/>
                    <a:pt x="18" y="111"/>
                    <a:pt x="27" y="111"/>
                  </a:cubicBezTo>
                  <a:cubicBezTo>
                    <a:pt x="36" y="111"/>
                    <a:pt x="43" y="103"/>
                    <a:pt x="43" y="94"/>
                  </a:cubicBezTo>
                  <a:cubicBezTo>
                    <a:pt x="43" y="85"/>
                    <a:pt x="36" y="78"/>
                    <a:pt x="27" y="78"/>
                  </a:cubicBezTo>
                  <a:close/>
                  <a:moveTo>
                    <a:pt x="212" y="49"/>
                  </a:moveTo>
                  <a:cubicBezTo>
                    <a:pt x="199" y="49"/>
                    <a:pt x="188" y="59"/>
                    <a:pt x="188" y="73"/>
                  </a:cubicBezTo>
                  <a:cubicBezTo>
                    <a:pt x="188" y="86"/>
                    <a:pt x="199" y="97"/>
                    <a:pt x="212" y="97"/>
                  </a:cubicBezTo>
                  <a:cubicBezTo>
                    <a:pt x="225" y="97"/>
                    <a:pt x="236" y="86"/>
                    <a:pt x="236" y="73"/>
                  </a:cubicBezTo>
                  <a:cubicBezTo>
                    <a:pt x="236" y="59"/>
                    <a:pt x="225" y="49"/>
                    <a:pt x="212" y="49"/>
                  </a:cubicBezTo>
                  <a:close/>
                  <a:moveTo>
                    <a:pt x="287" y="196"/>
                  </a:moveTo>
                  <a:cubicBezTo>
                    <a:pt x="259" y="196"/>
                    <a:pt x="259" y="196"/>
                    <a:pt x="259" y="196"/>
                  </a:cubicBezTo>
                  <a:cubicBezTo>
                    <a:pt x="259" y="145"/>
                    <a:pt x="259" y="145"/>
                    <a:pt x="259" y="145"/>
                  </a:cubicBezTo>
                  <a:cubicBezTo>
                    <a:pt x="259" y="136"/>
                    <a:pt x="257" y="128"/>
                    <a:pt x="253" y="121"/>
                  </a:cubicBezTo>
                  <a:cubicBezTo>
                    <a:pt x="255" y="120"/>
                    <a:pt x="258" y="120"/>
                    <a:pt x="260" y="120"/>
                  </a:cubicBezTo>
                  <a:cubicBezTo>
                    <a:pt x="275" y="120"/>
                    <a:pt x="287" y="132"/>
                    <a:pt x="287" y="147"/>
                  </a:cubicBezTo>
                  <a:lnTo>
                    <a:pt x="287" y="196"/>
                  </a:lnTo>
                  <a:close/>
                  <a:moveTo>
                    <a:pt x="75" y="49"/>
                  </a:moveTo>
                  <a:cubicBezTo>
                    <a:pt x="62" y="49"/>
                    <a:pt x="51" y="59"/>
                    <a:pt x="51" y="73"/>
                  </a:cubicBezTo>
                  <a:cubicBezTo>
                    <a:pt x="51" y="86"/>
                    <a:pt x="62" y="97"/>
                    <a:pt x="75" y="97"/>
                  </a:cubicBezTo>
                  <a:cubicBezTo>
                    <a:pt x="88" y="97"/>
                    <a:pt x="99" y="86"/>
                    <a:pt x="99" y="73"/>
                  </a:cubicBezTo>
                  <a:cubicBezTo>
                    <a:pt x="99" y="59"/>
                    <a:pt x="88" y="49"/>
                    <a:pt x="75" y="49"/>
                  </a:cubicBezTo>
                  <a:close/>
                  <a:moveTo>
                    <a:pt x="27" y="120"/>
                  </a:moveTo>
                  <a:cubicBezTo>
                    <a:pt x="29" y="120"/>
                    <a:pt x="32" y="120"/>
                    <a:pt x="34" y="121"/>
                  </a:cubicBezTo>
                  <a:cubicBezTo>
                    <a:pt x="30" y="128"/>
                    <a:pt x="28" y="136"/>
                    <a:pt x="28" y="145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32"/>
                    <a:pt x="12" y="120"/>
                    <a:pt x="27" y="120"/>
                  </a:cubicBezTo>
                  <a:close/>
                  <a:moveTo>
                    <a:pt x="144" y="0"/>
                  </a:moveTo>
                  <a:cubicBezTo>
                    <a:pt x="124" y="0"/>
                    <a:pt x="108" y="16"/>
                    <a:pt x="108" y="36"/>
                  </a:cubicBezTo>
                  <a:cubicBezTo>
                    <a:pt x="108" y="56"/>
                    <a:pt x="124" y="72"/>
                    <a:pt x="144" y="72"/>
                  </a:cubicBezTo>
                  <a:cubicBezTo>
                    <a:pt x="163" y="72"/>
                    <a:pt x="179" y="56"/>
                    <a:pt x="179" y="36"/>
                  </a:cubicBezTo>
                  <a:cubicBezTo>
                    <a:pt x="179" y="16"/>
                    <a:pt x="163" y="0"/>
                    <a:pt x="144" y="0"/>
                  </a:cubicBezTo>
                  <a:close/>
                  <a:moveTo>
                    <a:pt x="251" y="214"/>
                  </a:moveTo>
                  <a:cubicBezTo>
                    <a:pt x="208" y="214"/>
                    <a:pt x="208" y="214"/>
                    <a:pt x="208" y="214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27"/>
                    <a:pt x="206" y="117"/>
                    <a:pt x="201" y="108"/>
                  </a:cubicBezTo>
                  <a:cubicBezTo>
                    <a:pt x="205" y="107"/>
                    <a:pt x="208" y="106"/>
                    <a:pt x="212" y="106"/>
                  </a:cubicBezTo>
                  <a:cubicBezTo>
                    <a:pt x="233" y="106"/>
                    <a:pt x="251" y="124"/>
                    <a:pt x="251" y="145"/>
                  </a:cubicBezTo>
                  <a:lnTo>
                    <a:pt x="251" y="214"/>
                  </a:lnTo>
                  <a:close/>
                  <a:moveTo>
                    <a:pt x="79" y="137"/>
                  </a:moveTo>
                  <a:cubicBezTo>
                    <a:pt x="79" y="214"/>
                    <a:pt x="79" y="214"/>
                    <a:pt x="79" y="214"/>
                  </a:cubicBezTo>
                  <a:cubicBezTo>
                    <a:pt x="37" y="214"/>
                    <a:pt x="37" y="214"/>
                    <a:pt x="37" y="214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37" y="124"/>
                    <a:pt x="54" y="106"/>
                    <a:pt x="75" y="106"/>
                  </a:cubicBezTo>
                  <a:cubicBezTo>
                    <a:pt x="79" y="106"/>
                    <a:pt x="83" y="107"/>
                    <a:pt x="86" y="108"/>
                  </a:cubicBezTo>
                  <a:cubicBezTo>
                    <a:pt x="81" y="117"/>
                    <a:pt x="79" y="127"/>
                    <a:pt x="79" y="137"/>
                  </a:cubicBezTo>
                  <a:close/>
                  <a:moveTo>
                    <a:pt x="88" y="237"/>
                  </a:moveTo>
                  <a:cubicBezTo>
                    <a:pt x="200" y="237"/>
                    <a:pt x="200" y="237"/>
                    <a:pt x="200" y="2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06"/>
                    <a:pt x="174" y="81"/>
                    <a:pt x="144" y="81"/>
                  </a:cubicBezTo>
                  <a:cubicBezTo>
                    <a:pt x="113" y="81"/>
                    <a:pt x="88" y="106"/>
                    <a:pt x="88" y="137"/>
                  </a:cubicBezTo>
                  <a:lnTo>
                    <a:pt x="88" y="2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" name="Group 39"/>
          <p:cNvGrpSpPr/>
          <p:nvPr/>
        </p:nvGrpSpPr>
        <p:grpSpPr bwMode="auto">
          <a:xfrm>
            <a:off x="6435725" y="3925888"/>
            <a:ext cx="1724025" cy="357187"/>
            <a:chOff x="8858766" y="1813486"/>
            <a:chExt cx="2300186" cy="475617"/>
          </a:xfrm>
        </p:grpSpPr>
        <p:sp>
          <p:nvSpPr>
            <p:cNvPr id="51219" name="TextBox 40"/>
            <p:cNvSpPr txBox="1">
              <a:spLocks noChangeArrowheads="1"/>
            </p:cNvSpPr>
            <p:nvPr/>
          </p:nvSpPr>
          <p:spPr bwMode="auto">
            <a:xfrm>
              <a:off x="8858766" y="2107311"/>
              <a:ext cx="2300186" cy="18179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/>
            <a:p>
              <a:pPr defTabSz="1087755"/>
              <a:endParaRPr lang="zh-CN" altLang="en-US" sz="900">
                <a:solidFill>
                  <a:srgbClr val="7F7F7F"/>
                </a:solidFill>
                <a:latin typeface="微软雅黑" panose="020B0503020204020204" charset="-122"/>
                <a:ea typeface="微软雅黑" panose="020B0503020204020204" charset="-122"/>
                <a:cs typeface="Open Sans"/>
              </a:endParaRPr>
            </a:p>
          </p:txBody>
        </p:sp>
        <p:sp>
          <p:nvSpPr>
            <p:cNvPr id="51220" name="TextBox 41"/>
            <p:cNvSpPr txBox="1">
              <a:spLocks noChangeArrowheads="1"/>
            </p:cNvSpPr>
            <p:nvPr/>
          </p:nvSpPr>
          <p:spPr bwMode="auto">
            <a:xfrm>
              <a:off x="8858766" y="1813486"/>
              <a:ext cx="2113799" cy="3656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/>
            <a:p>
              <a:pPr marL="457200" indent="-457200" defTabSz="684530"/>
              <a:r>
                <a:rPr lang="zh-CN" altLang="en-US" b="1">
                  <a:ea typeface="华文中宋" pitchFamily="2" charset="-122"/>
                </a:rPr>
                <a:t>家属指导</a:t>
              </a:r>
              <a:r>
                <a:rPr lang="zh-CN" altLang="en-US"/>
                <a:t> </a:t>
              </a:r>
            </a:p>
          </p:txBody>
        </p:sp>
      </p:grpSp>
    </p:spTree>
  </p:cSld>
  <p:clrMapOvr>
    <a:masterClrMapping/>
  </p:clrMapOvr>
  <p:transition advTm="3651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863" y="2036763"/>
            <a:ext cx="1793875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33"/>
          <p:cNvSpPr txBox="1">
            <a:spLocks noChangeArrowheads="1"/>
          </p:cNvSpPr>
          <p:nvPr/>
        </p:nvSpPr>
        <p:spPr bwMode="auto">
          <a:xfrm>
            <a:off x="889000" y="387350"/>
            <a:ext cx="3135313" cy="706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rPr>
              <a:t>目录</a:t>
            </a:r>
            <a:r>
              <a:rPr lang="zh-CN" altLang="en-US" sz="4000" b="1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50" name="圆角矩形 3"/>
          <p:cNvSpPr/>
          <p:nvPr/>
        </p:nvSpPr>
        <p:spPr>
          <a:xfrm>
            <a:off x="4046538" y="1016000"/>
            <a:ext cx="3452812" cy="511175"/>
          </a:xfrm>
          <a:custGeom>
            <a:avLst/>
            <a:gdLst/>
            <a:ahLst/>
            <a:cxnLst/>
            <a:rect l="l" t="t" r="r" b="b"/>
            <a:pathLst>
              <a:path w="3374954" h="511044">
                <a:moveTo>
                  <a:pt x="0" y="0"/>
                </a:moveTo>
                <a:lnTo>
                  <a:pt x="3312637" y="0"/>
                </a:lnTo>
                <a:cubicBezTo>
                  <a:pt x="3347054" y="0"/>
                  <a:pt x="3374954" y="27900"/>
                  <a:pt x="3374954" y="62317"/>
                </a:cubicBezTo>
                <a:lnTo>
                  <a:pt x="3374954" y="448727"/>
                </a:lnTo>
                <a:cubicBezTo>
                  <a:pt x="3374954" y="483144"/>
                  <a:pt x="3347054" y="511044"/>
                  <a:pt x="3312637" y="511044"/>
                </a:cubicBezTo>
                <a:lnTo>
                  <a:pt x="0" y="511044"/>
                </a:lnTo>
                <a:lnTo>
                  <a:pt x="255522" y="25552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828" tIns="49914" rIns="99828" bIns="49914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任务一 言语</a:t>
            </a:r>
            <a:r>
              <a:rPr lang="zh-CN" altLang="en-US" b="1" dirty="0">
                <a:solidFill>
                  <a:schemeClr val="tx1"/>
                </a:solidFill>
                <a:latin typeface="Arial" panose="020B0604020202020204" pitchFamily="34" charset="0"/>
              </a:rPr>
              <a:t>治疗的基本概念</a:t>
            </a:r>
          </a:p>
        </p:txBody>
      </p:sp>
      <p:sp>
        <p:nvSpPr>
          <p:cNvPr id="51" name="圆角矩形 1"/>
          <p:cNvSpPr/>
          <p:nvPr/>
        </p:nvSpPr>
        <p:spPr>
          <a:xfrm>
            <a:off x="3192463" y="1025525"/>
            <a:ext cx="1008062" cy="511175"/>
          </a:xfrm>
          <a:custGeom>
            <a:avLst/>
            <a:gdLst/>
            <a:ahLst/>
            <a:cxnLst/>
            <a:rect l="l" t="t" r="r" b="b"/>
            <a:pathLst>
              <a:path w="1008112" h="511044">
                <a:moveTo>
                  <a:pt x="62317" y="0"/>
                </a:moveTo>
                <a:lnTo>
                  <a:pt x="432048" y="0"/>
                </a:lnTo>
                <a:lnTo>
                  <a:pt x="576064" y="0"/>
                </a:lnTo>
                <a:lnTo>
                  <a:pt x="752590" y="0"/>
                </a:lnTo>
                <a:lnTo>
                  <a:pt x="1008112" y="255522"/>
                </a:lnTo>
                <a:lnTo>
                  <a:pt x="752590" y="511044"/>
                </a:lnTo>
                <a:lnTo>
                  <a:pt x="576064" y="511044"/>
                </a:lnTo>
                <a:lnTo>
                  <a:pt x="432048" y="511044"/>
                </a:lnTo>
                <a:lnTo>
                  <a:pt x="62317" y="511044"/>
                </a:lnTo>
                <a:cubicBezTo>
                  <a:pt x="27900" y="511044"/>
                  <a:pt x="0" y="483144"/>
                  <a:pt x="0" y="448727"/>
                </a:cubicBezTo>
                <a:lnTo>
                  <a:pt x="0" y="62317"/>
                </a:lnTo>
                <a:cubicBezTo>
                  <a:pt x="0" y="27900"/>
                  <a:pt x="27900" y="0"/>
                  <a:pt x="6231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828" tIns="49914" rIns="323983" bIns="4991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</a:p>
        </p:txBody>
      </p:sp>
      <p:sp>
        <p:nvSpPr>
          <p:cNvPr id="52" name="圆角矩形 3"/>
          <p:cNvSpPr/>
          <p:nvPr/>
        </p:nvSpPr>
        <p:spPr>
          <a:xfrm>
            <a:off x="4124325" y="1700213"/>
            <a:ext cx="3452813" cy="511175"/>
          </a:xfrm>
          <a:custGeom>
            <a:avLst/>
            <a:gdLst/>
            <a:ahLst/>
            <a:cxnLst/>
            <a:rect l="l" t="t" r="r" b="b"/>
            <a:pathLst>
              <a:path w="3374954" h="511044">
                <a:moveTo>
                  <a:pt x="0" y="0"/>
                </a:moveTo>
                <a:lnTo>
                  <a:pt x="3312637" y="0"/>
                </a:lnTo>
                <a:cubicBezTo>
                  <a:pt x="3347054" y="0"/>
                  <a:pt x="3374954" y="27900"/>
                  <a:pt x="3374954" y="62317"/>
                </a:cubicBezTo>
                <a:lnTo>
                  <a:pt x="3374954" y="448727"/>
                </a:lnTo>
                <a:cubicBezTo>
                  <a:pt x="3374954" y="483144"/>
                  <a:pt x="3347054" y="511044"/>
                  <a:pt x="3312637" y="511044"/>
                </a:cubicBezTo>
                <a:lnTo>
                  <a:pt x="0" y="511044"/>
                </a:lnTo>
                <a:lnTo>
                  <a:pt x="255522" y="255522"/>
                </a:lnTo>
                <a:close/>
              </a:path>
            </a:pathLst>
          </a:cu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828" tIns="49914" rIns="99828" bIns="49914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任务二 语言</a:t>
            </a:r>
            <a:r>
              <a:rPr lang="zh-CN" altLang="en-US" b="1" dirty="0">
                <a:solidFill>
                  <a:schemeClr val="tx1"/>
                </a:solidFill>
                <a:latin typeface="Arial" panose="020B0604020202020204" pitchFamily="34" charset="0"/>
              </a:rPr>
              <a:t>交流的医学基础</a:t>
            </a:r>
          </a:p>
        </p:txBody>
      </p:sp>
      <p:sp>
        <p:nvSpPr>
          <p:cNvPr id="53" name="圆角矩形 1"/>
          <p:cNvSpPr/>
          <p:nvPr/>
        </p:nvSpPr>
        <p:spPr>
          <a:xfrm>
            <a:off x="3211513" y="1681163"/>
            <a:ext cx="1008062" cy="511175"/>
          </a:xfrm>
          <a:custGeom>
            <a:avLst/>
            <a:gdLst/>
            <a:ahLst/>
            <a:cxnLst/>
            <a:rect l="l" t="t" r="r" b="b"/>
            <a:pathLst>
              <a:path w="1008112" h="511044">
                <a:moveTo>
                  <a:pt x="62317" y="0"/>
                </a:moveTo>
                <a:lnTo>
                  <a:pt x="432048" y="0"/>
                </a:lnTo>
                <a:lnTo>
                  <a:pt x="576064" y="0"/>
                </a:lnTo>
                <a:lnTo>
                  <a:pt x="752590" y="0"/>
                </a:lnTo>
                <a:lnTo>
                  <a:pt x="1008112" y="255522"/>
                </a:lnTo>
                <a:lnTo>
                  <a:pt x="752590" y="511044"/>
                </a:lnTo>
                <a:lnTo>
                  <a:pt x="576064" y="511044"/>
                </a:lnTo>
                <a:lnTo>
                  <a:pt x="432048" y="511044"/>
                </a:lnTo>
                <a:lnTo>
                  <a:pt x="62317" y="511044"/>
                </a:lnTo>
                <a:cubicBezTo>
                  <a:pt x="27900" y="511044"/>
                  <a:pt x="0" y="483144"/>
                  <a:pt x="0" y="448727"/>
                </a:cubicBezTo>
                <a:lnTo>
                  <a:pt x="0" y="62317"/>
                </a:lnTo>
                <a:cubicBezTo>
                  <a:pt x="0" y="27900"/>
                  <a:pt x="27900" y="0"/>
                  <a:pt x="62317" y="0"/>
                </a:cubicBezTo>
                <a:close/>
              </a:path>
            </a:pathLst>
          </a:cu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828" tIns="49914" rIns="323983" bIns="4991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</a:p>
        </p:txBody>
      </p:sp>
      <p:sp>
        <p:nvSpPr>
          <p:cNvPr id="54" name="圆角矩形 3"/>
          <p:cNvSpPr/>
          <p:nvPr/>
        </p:nvSpPr>
        <p:spPr>
          <a:xfrm>
            <a:off x="4122738" y="2392363"/>
            <a:ext cx="3752850" cy="598487"/>
          </a:xfrm>
          <a:custGeom>
            <a:avLst/>
            <a:gdLst/>
            <a:ahLst/>
            <a:cxnLst/>
            <a:rect l="l" t="t" r="r" b="b"/>
            <a:pathLst>
              <a:path w="3374954" h="511044">
                <a:moveTo>
                  <a:pt x="0" y="0"/>
                </a:moveTo>
                <a:lnTo>
                  <a:pt x="3312637" y="0"/>
                </a:lnTo>
                <a:cubicBezTo>
                  <a:pt x="3347054" y="0"/>
                  <a:pt x="3374954" y="27900"/>
                  <a:pt x="3374954" y="62317"/>
                </a:cubicBezTo>
                <a:lnTo>
                  <a:pt x="3374954" y="448727"/>
                </a:lnTo>
                <a:cubicBezTo>
                  <a:pt x="3374954" y="483144"/>
                  <a:pt x="3347054" y="511044"/>
                  <a:pt x="3312637" y="511044"/>
                </a:cubicBezTo>
                <a:lnTo>
                  <a:pt x="0" y="511044"/>
                </a:lnTo>
                <a:lnTo>
                  <a:pt x="255522" y="25552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828" tIns="49914" rIns="99828" bIns="49914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任务三 言语</a:t>
            </a:r>
            <a:r>
              <a:rPr lang="zh-CN" altLang="en-US" b="1" dirty="0">
                <a:solidFill>
                  <a:schemeClr val="tx1"/>
                </a:solidFill>
                <a:latin typeface="Arial" panose="020B0604020202020204" pitchFamily="34" charset="0"/>
              </a:rPr>
              <a:t>交流过程的神经机制</a:t>
            </a:r>
            <a:r>
              <a:rPr lang="zh-CN" altLang="en-US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55" name="圆角矩形 1"/>
          <p:cNvSpPr/>
          <p:nvPr/>
        </p:nvSpPr>
        <p:spPr>
          <a:xfrm>
            <a:off x="3230563" y="2373313"/>
            <a:ext cx="1027112" cy="598487"/>
          </a:xfrm>
          <a:custGeom>
            <a:avLst/>
            <a:gdLst/>
            <a:ahLst/>
            <a:cxnLst/>
            <a:rect l="l" t="t" r="r" b="b"/>
            <a:pathLst>
              <a:path w="1008112" h="511044">
                <a:moveTo>
                  <a:pt x="62317" y="0"/>
                </a:moveTo>
                <a:lnTo>
                  <a:pt x="432048" y="0"/>
                </a:lnTo>
                <a:lnTo>
                  <a:pt x="576064" y="0"/>
                </a:lnTo>
                <a:lnTo>
                  <a:pt x="752590" y="0"/>
                </a:lnTo>
                <a:lnTo>
                  <a:pt x="1008112" y="255522"/>
                </a:lnTo>
                <a:lnTo>
                  <a:pt x="752590" y="511044"/>
                </a:lnTo>
                <a:lnTo>
                  <a:pt x="576064" y="511044"/>
                </a:lnTo>
                <a:lnTo>
                  <a:pt x="432048" y="511044"/>
                </a:lnTo>
                <a:lnTo>
                  <a:pt x="62317" y="511044"/>
                </a:lnTo>
                <a:cubicBezTo>
                  <a:pt x="27900" y="511044"/>
                  <a:pt x="0" y="483144"/>
                  <a:pt x="0" y="448727"/>
                </a:cubicBezTo>
                <a:lnTo>
                  <a:pt x="0" y="62317"/>
                </a:lnTo>
                <a:cubicBezTo>
                  <a:pt x="0" y="27900"/>
                  <a:pt x="27900" y="0"/>
                  <a:pt x="6231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828" tIns="49914" rIns="323983" bIns="4991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</a:p>
        </p:txBody>
      </p:sp>
      <p:sp>
        <p:nvSpPr>
          <p:cNvPr id="56" name="圆角矩形 3"/>
          <p:cNvSpPr/>
          <p:nvPr/>
        </p:nvSpPr>
        <p:spPr>
          <a:xfrm>
            <a:off x="4044950" y="3095625"/>
            <a:ext cx="3519488" cy="587375"/>
          </a:xfrm>
          <a:custGeom>
            <a:avLst/>
            <a:gdLst/>
            <a:ahLst/>
            <a:cxnLst/>
            <a:rect l="l" t="t" r="r" b="b"/>
            <a:pathLst>
              <a:path w="3374954" h="511044">
                <a:moveTo>
                  <a:pt x="0" y="0"/>
                </a:moveTo>
                <a:lnTo>
                  <a:pt x="3312637" y="0"/>
                </a:lnTo>
                <a:cubicBezTo>
                  <a:pt x="3347054" y="0"/>
                  <a:pt x="3374954" y="27900"/>
                  <a:pt x="3374954" y="62317"/>
                </a:cubicBezTo>
                <a:lnTo>
                  <a:pt x="3374954" y="448727"/>
                </a:lnTo>
                <a:cubicBezTo>
                  <a:pt x="3374954" y="483144"/>
                  <a:pt x="3347054" y="511044"/>
                  <a:pt x="3312637" y="511044"/>
                </a:cubicBezTo>
                <a:lnTo>
                  <a:pt x="0" y="511044"/>
                </a:lnTo>
                <a:lnTo>
                  <a:pt x="255522" y="255522"/>
                </a:lnTo>
                <a:close/>
              </a:path>
            </a:pathLst>
          </a:cu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828" tIns="49914" rIns="99828" bIns="49914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任务四 言语</a:t>
            </a:r>
            <a:r>
              <a:rPr lang="zh-CN" altLang="en-US" b="1" dirty="0">
                <a:solidFill>
                  <a:schemeClr val="tx1"/>
                </a:solidFill>
                <a:latin typeface="Arial" panose="020B0604020202020204" pitchFamily="34" charset="0"/>
              </a:rPr>
              <a:t>障碍的治疗</a:t>
            </a:r>
          </a:p>
        </p:txBody>
      </p:sp>
      <p:sp>
        <p:nvSpPr>
          <p:cNvPr id="57" name="圆角矩形 1"/>
          <p:cNvSpPr/>
          <p:nvPr/>
        </p:nvSpPr>
        <p:spPr>
          <a:xfrm>
            <a:off x="3163888" y="3087688"/>
            <a:ext cx="1047750" cy="558800"/>
          </a:xfrm>
          <a:custGeom>
            <a:avLst/>
            <a:gdLst/>
            <a:ahLst/>
            <a:cxnLst/>
            <a:rect l="l" t="t" r="r" b="b"/>
            <a:pathLst>
              <a:path w="1008112" h="511044">
                <a:moveTo>
                  <a:pt x="62317" y="0"/>
                </a:moveTo>
                <a:lnTo>
                  <a:pt x="432048" y="0"/>
                </a:lnTo>
                <a:lnTo>
                  <a:pt x="576064" y="0"/>
                </a:lnTo>
                <a:lnTo>
                  <a:pt x="752590" y="0"/>
                </a:lnTo>
                <a:lnTo>
                  <a:pt x="1008112" y="255522"/>
                </a:lnTo>
                <a:lnTo>
                  <a:pt x="752590" y="511044"/>
                </a:lnTo>
                <a:lnTo>
                  <a:pt x="576064" y="511044"/>
                </a:lnTo>
                <a:lnTo>
                  <a:pt x="432048" y="511044"/>
                </a:lnTo>
                <a:lnTo>
                  <a:pt x="62317" y="511044"/>
                </a:lnTo>
                <a:cubicBezTo>
                  <a:pt x="27900" y="511044"/>
                  <a:pt x="0" y="483144"/>
                  <a:pt x="0" y="448727"/>
                </a:cubicBezTo>
                <a:lnTo>
                  <a:pt x="0" y="62317"/>
                </a:lnTo>
                <a:cubicBezTo>
                  <a:pt x="0" y="27900"/>
                  <a:pt x="27900" y="0"/>
                  <a:pt x="62317" y="0"/>
                </a:cubicBezTo>
                <a:close/>
              </a:path>
            </a:pathLst>
          </a:cu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828" tIns="49914" rIns="323983" bIns="4991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</a:p>
        </p:txBody>
      </p:sp>
      <p:sp>
        <p:nvSpPr>
          <p:cNvPr id="16395" name="Rectangle 14"/>
          <p:cNvSpPr>
            <a:spLocks noChangeArrowheads="1"/>
          </p:cNvSpPr>
          <p:nvPr/>
        </p:nvSpPr>
        <p:spPr bwMode="auto">
          <a:xfrm>
            <a:off x="3241675" y="3814763"/>
            <a:ext cx="896938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</a:rPr>
              <a:t>0</a:t>
            </a:r>
            <a:endParaRPr lang="zh-CN" alt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646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50" grpId="0" bldLvl="0" animBg="1"/>
      <p:bldP spid="51" grpId="0" bldLvl="0" animBg="1"/>
      <p:bldP spid="52" grpId="0" bldLvl="0" animBg="1"/>
      <p:bldP spid="53" grpId="0" bldLvl="0" animBg="1"/>
      <p:bldP spid="54" grpId="0" bldLvl="0" animBg="1"/>
      <p:bldP spid="55" grpId="0" bldLvl="0" animBg="1"/>
      <p:bldP spid="56" grpId="0" bldLvl="0" animBg="1"/>
      <p:bldP spid="57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2500313" y="1671638"/>
            <a:ext cx="3271837" cy="1636712"/>
          </a:xfrm>
          <a:custGeom>
            <a:avLst/>
            <a:gdLst>
              <a:gd name="connsiteX0" fmla="*/ 1885950 w 3771900"/>
              <a:gd name="connsiteY0" fmla="*/ 0 h 2114550"/>
              <a:gd name="connsiteX1" fmla="*/ 3771900 w 3771900"/>
              <a:gd name="connsiteY1" fmla="*/ 1885950 h 2114550"/>
              <a:gd name="connsiteX2" fmla="*/ 3762163 w 3771900"/>
              <a:gd name="connsiteY2" fmla="*/ 2078778 h 2114550"/>
              <a:gd name="connsiteX3" fmla="*/ 3756704 w 3771900"/>
              <a:gd name="connsiteY3" fmla="*/ 2114550 h 2114550"/>
              <a:gd name="connsiteX4" fmla="*/ 15197 w 3771900"/>
              <a:gd name="connsiteY4" fmla="*/ 2114550 h 2114550"/>
              <a:gd name="connsiteX5" fmla="*/ 9737 w 3771900"/>
              <a:gd name="connsiteY5" fmla="*/ 2078778 h 2114550"/>
              <a:gd name="connsiteX6" fmla="*/ 0 w 3771900"/>
              <a:gd name="connsiteY6" fmla="*/ 1885950 h 2114550"/>
              <a:gd name="connsiteX7" fmla="*/ 1885950 w 3771900"/>
              <a:gd name="connsiteY7" fmla="*/ 0 h 2114550"/>
              <a:gd name="connsiteX0-1" fmla="*/ 3756704 w 3848144"/>
              <a:gd name="connsiteY0-2" fmla="*/ 2114550 h 2205990"/>
              <a:gd name="connsiteX1-3" fmla="*/ 15197 w 3848144"/>
              <a:gd name="connsiteY1-4" fmla="*/ 2114550 h 2205990"/>
              <a:gd name="connsiteX2-5" fmla="*/ 9737 w 3848144"/>
              <a:gd name="connsiteY2-6" fmla="*/ 2078778 h 2205990"/>
              <a:gd name="connsiteX3-7" fmla="*/ 0 w 3848144"/>
              <a:gd name="connsiteY3-8" fmla="*/ 1885950 h 2205990"/>
              <a:gd name="connsiteX4-9" fmla="*/ 1885950 w 3848144"/>
              <a:gd name="connsiteY4-10" fmla="*/ 0 h 2205990"/>
              <a:gd name="connsiteX5-11" fmla="*/ 3771900 w 3848144"/>
              <a:gd name="connsiteY5-12" fmla="*/ 1885950 h 2205990"/>
              <a:gd name="connsiteX6-13" fmla="*/ 3762163 w 3848144"/>
              <a:gd name="connsiteY6-14" fmla="*/ 2078778 h 2205990"/>
              <a:gd name="connsiteX7-15" fmla="*/ 3848144 w 3848144"/>
              <a:gd name="connsiteY7-16" fmla="*/ 2205990 h 2205990"/>
              <a:gd name="connsiteX0-17" fmla="*/ 3756704 w 3771900"/>
              <a:gd name="connsiteY0-18" fmla="*/ 2114550 h 2114550"/>
              <a:gd name="connsiteX1-19" fmla="*/ 15197 w 3771900"/>
              <a:gd name="connsiteY1-20" fmla="*/ 2114550 h 2114550"/>
              <a:gd name="connsiteX2-21" fmla="*/ 9737 w 3771900"/>
              <a:gd name="connsiteY2-22" fmla="*/ 2078778 h 2114550"/>
              <a:gd name="connsiteX3-23" fmla="*/ 0 w 3771900"/>
              <a:gd name="connsiteY3-24" fmla="*/ 1885950 h 2114550"/>
              <a:gd name="connsiteX4-25" fmla="*/ 1885950 w 3771900"/>
              <a:gd name="connsiteY4-26" fmla="*/ 0 h 2114550"/>
              <a:gd name="connsiteX5-27" fmla="*/ 3771900 w 3771900"/>
              <a:gd name="connsiteY5-28" fmla="*/ 1885950 h 2114550"/>
              <a:gd name="connsiteX6-29" fmla="*/ 3762163 w 3771900"/>
              <a:gd name="connsiteY6-30" fmla="*/ 2078778 h 2114550"/>
              <a:gd name="connsiteX0-31" fmla="*/ 3756704 w 3771900"/>
              <a:gd name="connsiteY0-32" fmla="*/ 2114550 h 2114550"/>
              <a:gd name="connsiteX1-33" fmla="*/ 15197 w 3771900"/>
              <a:gd name="connsiteY1-34" fmla="*/ 2114550 h 2114550"/>
              <a:gd name="connsiteX2-35" fmla="*/ 9737 w 3771900"/>
              <a:gd name="connsiteY2-36" fmla="*/ 2078778 h 2114550"/>
              <a:gd name="connsiteX3-37" fmla="*/ 0 w 3771900"/>
              <a:gd name="connsiteY3-38" fmla="*/ 1885950 h 2114550"/>
              <a:gd name="connsiteX4-39" fmla="*/ 1885950 w 3771900"/>
              <a:gd name="connsiteY4-40" fmla="*/ 0 h 2114550"/>
              <a:gd name="connsiteX5-41" fmla="*/ 3771900 w 3771900"/>
              <a:gd name="connsiteY5-42" fmla="*/ 1885950 h 2114550"/>
              <a:gd name="connsiteX0-43" fmla="*/ 15197 w 3771900"/>
              <a:gd name="connsiteY0-44" fmla="*/ 2114550 h 2114550"/>
              <a:gd name="connsiteX1-45" fmla="*/ 9737 w 3771900"/>
              <a:gd name="connsiteY1-46" fmla="*/ 2078778 h 2114550"/>
              <a:gd name="connsiteX2-47" fmla="*/ 0 w 3771900"/>
              <a:gd name="connsiteY2-48" fmla="*/ 1885950 h 2114550"/>
              <a:gd name="connsiteX3-49" fmla="*/ 1885950 w 3771900"/>
              <a:gd name="connsiteY3-50" fmla="*/ 0 h 2114550"/>
              <a:gd name="connsiteX4-51" fmla="*/ 3771900 w 3771900"/>
              <a:gd name="connsiteY4-52" fmla="*/ 1885950 h 2114550"/>
              <a:gd name="connsiteX0-53" fmla="*/ 15197 w 3771900"/>
              <a:gd name="connsiteY0-54" fmla="*/ 2114550 h 2114550"/>
              <a:gd name="connsiteX1-55" fmla="*/ 0 w 3771900"/>
              <a:gd name="connsiteY1-56" fmla="*/ 1885950 h 2114550"/>
              <a:gd name="connsiteX2-57" fmla="*/ 1885950 w 3771900"/>
              <a:gd name="connsiteY2-58" fmla="*/ 0 h 2114550"/>
              <a:gd name="connsiteX3-59" fmla="*/ 3771900 w 3771900"/>
              <a:gd name="connsiteY3-60" fmla="*/ 1885950 h 2114550"/>
              <a:gd name="connsiteX0-61" fmla="*/ 0 w 3771900"/>
              <a:gd name="connsiteY0-62" fmla="*/ 1885950 h 1885950"/>
              <a:gd name="connsiteX1-63" fmla="*/ 1885950 w 3771900"/>
              <a:gd name="connsiteY1-64" fmla="*/ 0 h 1885950"/>
              <a:gd name="connsiteX2-65" fmla="*/ 3771900 w 3771900"/>
              <a:gd name="connsiteY2-66" fmla="*/ 1885950 h 18859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771900" h="1885950">
                <a:moveTo>
                  <a:pt x="0" y="1885950"/>
                </a:moveTo>
                <a:cubicBezTo>
                  <a:pt x="0" y="844369"/>
                  <a:pt x="844369" y="0"/>
                  <a:pt x="1885950" y="0"/>
                </a:cubicBezTo>
                <a:cubicBezTo>
                  <a:pt x="2927531" y="0"/>
                  <a:pt x="3771900" y="844369"/>
                  <a:pt x="3771900" y="1885950"/>
                </a:cubicBezTo>
              </a:path>
            </a:pathLst>
          </a:custGeom>
          <a:noFill/>
          <a:ln w="38100">
            <a:solidFill>
              <a:srgbClr val="FF7F7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20">
                <a:latin typeface="微软雅黑" panose="020B0503020204020204" charset="-122"/>
                <a:ea typeface="微软雅黑" panose="020B0503020204020204" charset="-122"/>
              </a:rPr>
              <a:t> </a:t>
            </a:r>
          </a:p>
        </p:txBody>
      </p:sp>
      <p:grpSp>
        <p:nvGrpSpPr>
          <p:cNvPr id="21" name="组合 20"/>
          <p:cNvGrpSpPr/>
          <p:nvPr/>
        </p:nvGrpSpPr>
        <p:grpSpPr bwMode="auto">
          <a:xfrm>
            <a:off x="342900" y="2894013"/>
            <a:ext cx="2470150" cy="911225"/>
            <a:chOff x="3993577" y="4627342"/>
            <a:chExt cx="3663142" cy="1351085"/>
          </a:xfrm>
        </p:grpSpPr>
        <p:sp>
          <p:nvSpPr>
            <p:cNvPr id="6" name="椭圆 5"/>
            <p:cNvSpPr/>
            <p:nvPr/>
          </p:nvSpPr>
          <p:spPr>
            <a:xfrm>
              <a:off x="5439058" y="4627342"/>
              <a:ext cx="736867" cy="736741"/>
            </a:xfrm>
            <a:prstGeom prst="ellipse">
              <a:avLst/>
            </a:pr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25"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</a:p>
          </p:txBody>
        </p:sp>
        <p:sp>
          <p:nvSpPr>
            <p:cNvPr id="53270" name="矩形 13"/>
            <p:cNvSpPr>
              <a:spLocks noChangeArrowheads="1"/>
            </p:cNvSpPr>
            <p:nvPr/>
          </p:nvSpPr>
          <p:spPr bwMode="auto">
            <a:xfrm>
              <a:off x="3993577" y="5434697"/>
              <a:ext cx="3663142" cy="5437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/>
                <a:t>训练程序的制定与指导</a:t>
              </a:r>
              <a:endParaRPr lang="zh-CN" altLang="en-US" sz="1600">
                <a:solidFill>
                  <a:srgbClr val="7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 bwMode="auto">
          <a:xfrm>
            <a:off x="1612900" y="977900"/>
            <a:ext cx="1162050" cy="898525"/>
            <a:chOff x="6032839" y="2075941"/>
            <a:chExt cx="1720558" cy="1332202"/>
          </a:xfrm>
        </p:grpSpPr>
        <p:sp>
          <p:nvSpPr>
            <p:cNvPr id="7" name="椭圆 6"/>
            <p:cNvSpPr/>
            <p:nvPr/>
          </p:nvSpPr>
          <p:spPr>
            <a:xfrm>
              <a:off x="6505288" y="2671431"/>
              <a:ext cx="738054" cy="73671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25"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</a:p>
          </p:txBody>
        </p:sp>
        <p:sp>
          <p:nvSpPr>
            <p:cNvPr id="53268" name="矩形 14"/>
            <p:cNvSpPr>
              <a:spLocks noChangeArrowheads="1"/>
            </p:cNvSpPr>
            <p:nvPr/>
          </p:nvSpPr>
          <p:spPr bwMode="auto">
            <a:xfrm>
              <a:off x="6032839" y="2075941"/>
              <a:ext cx="1720558" cy="5437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/>
                <a:t>手法介入 </a:t>
              </a:r>
            </a:p>
          </p:txBody>
        </p:sp>
      </p:grpSp>
      <p:grpSp>
        <p:nvGrpSpPr>
          <p:cNvPr id="23" name="组合 22"/>
          <p:cNvGrpSpPr/>
          <p:nvPr/>
        </p:nvGrpSpPr>
        <p:grpSpPr bwMode="auto">
          <a:xfrm>
            <a:off x="5008563" y="909638"/>
            <a:ext cx="1368425" cy="898525"/>
            <a:chOff x="9350830" y="2075941"/>
            <a:chExt cx="2028016" cy="1332202"/>
          </a:xfrm>
        </p:grpSpPr>
        <p:sp>
          <p:nvSpPr>
            <p:cNvPr id="8" name="椭圆 7"/>
            <p:cNvSpPr/>
            <p:nvPr/>
          </p:nvSpPr>
          <p:spPr>
            <a:xfrm>
              <a:off x="9350830" y="2671430"/>
              <a:ext cx="736390" cy="736713"/>
            </a:xfrm>
            <a:prstGeom prst="ellipse">
              <a:avLst/>
            </a:pr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25"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</a:p>
          </p:txBody>
        </p:sp>
        <p:sp>
          <p:nvSpPr>
            <p:cNvPr id="53266" name="矩形 15"/>
            <p:cNvSpPr>
              <a:spLocks noChangeArrowheads="1"/>
            </p:cNvSpPr>
            <p:nvPr/>
          </p:nvSpPr>
          <p:spPr bwMode="auto">
            <a:xfrm>
              <a:off x="9412000" y="2075941"/>
              <a:ext cx="1966846" cy="54370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/>
                <a:t>使用辅助具</a:t>
              </a:r>
            </a:p>
          </p:txBody>
        </p:sp>
      </p:grpSp>
      <p:grpSp>
        <p:nvGrpSpPr>
          <p:cNvPr id="24" name="组合 23"/>
          <p:cNvGrpSpPr/>
          <p:nvPr/>
        </p:nvGrpSpPr>
        <p:grpSpPr bwMode="auto">
          <a:xfrm>
            <a:off x="6043613" y="3048000"/>
            <a:ext cx="1098550" cy="911225"/>
            <a:chOff x="9900092" y="4627342"/>
            <a:chExt cx="1629110" cy="1351085"/>
          </a:xfrm>
        </p:grpSpPr>
        <p:sp>
          <p:nvSpPr>
            <p:cNvPr id="3" name="椭圆 2"/>
            <p:cNvSpPr/>
            <p:nvPr/>
          </p:nvSpPr>
          <p:spPr>
            <a:xfrm>
              <a:off x="10276765" y="4627342"/>
              <a:ext cx="736865" cy="73674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25"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</a:p>
          </p:txBody>
        </p:sp>
        <p:sp>
          <p:nvSpPr>
            <p:cNvPr id="53264" name="矩形 16"/>
            <p:cNvSpPr>
              <a:spLocks noChangeArrowheads="1"/>
            </p:cNvSpPr>
            <p:nvPr/>
          </p:nvSpPr>
          <p:spPr bwMode="auto">
            <a:xfrm>
              <a:off x="9900092" y="5434698"/>
              <a:ext cx="1629110" cy="54372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/>
                <a:t>代偿方式</a:t>
              </a:r>
            </a:p>
          </p:txBody>
        </p:sp>
      </p:grpSp>
      <p:grpSp>
        <p:nvGrpSpPr>
          <p:cNvPr id="20" name="组合 19"/>
          <p:cNvGrpSpPr/>
          <p:nvPr/>
        </p:nvGrpSpPr>
        <p:grpSpPr bwMode="auto">
          <a:xfrm>
            <a:off x="3311525" y="2071688"/>
            <a:ext cx="1784350" cy="1784350"/>
            <a:chOff x="6897015" y="3527886"/>
            <a:chExt cx="2643415" cy="2643415"/>
          </a:xfrm>
        </p:grpSpPr>
        <p:sp>
          <p:nvSpPr>
            <p:cNvPr id="4" name="椭圆 3"/>
            <p:cNvSpPr/>
            <p:nvPr/>
          </p:nvSpPr>
          <p:spPr>
            <a:xfrm>
              <a:off x="6897015" y="3527886"/>
              <a:ext cx="2643415" cy="2643415"/>
            </a:xfrm>
            <a:prstGeom prst="ellipse">
              <a:avLst/>
            </a:pr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1718" tIns="30858" rIns="61718" bIns="30858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20">
                <a:gradFill>
                  <a:gsLst>
                    <a:gs pos="100000">
                      <a:schemeClr val="bg1"/>
                    </a:gs>
                    <a:gs pos="28000">
                      <a:schemeClr val="accent1">
                        <a:lumMod val="5000"/>
                        <a:lumOff val="95000"/>
                      </a:schemeClr>
                    </a:gs>
                    <a:gs pos="70000">
                      <a:srgbClr val="FFC000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53262" name="图片 18"/>
            <p:cNvPicPr>
              <a:picLocks noChangeAspect="1"/>
            </p:cNvPicPr>
            <p:nvPr/>
          </p:nvPicPr>
          <p:blipFill>
            <a:blip r:embed="rId3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7480653" y="4040088"/>
              <a:ext cx="1472847" cy="1585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" name="组合 12"/>
          <p:cNvGrpSpPr/>
          <p:nvPr/>
        </p:nvGrpSpPr>
        <p:grpSpPr bwMode="auto">
          <a:xfrm>
            <a:off x="122238" y="77788"/>
            <a:ext cx="8342312" cy="366712"/>
            <a:chOff x="162802" y="93745"/>
            <a:chExt cx="11122990" cy="541458"/>
          </a:xfrm>
        </p:grpSpPr>
        <p:sp>
          <p:nvSpPr>
            <p:cNvPr id="53257" name="文本框 24"/>
            <p:cNvSpPr txBox="1">
              <a:spLocks noChangeArrowheads="1"/>
            </p:cNvSpPr>
            <p:nvPr/>
          </p:nvSpPr>
          <p:spPr bwMode="auto">
            <a:xfrm>
              <a:off x="924796" y="93745"/>
              <a:ext cx="10360996" cy="5414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endParaRPr lang="zh-CN" altLang="en-US" b="1" dirty="0"/>
            </a:p>
          </p:txBody>
        </p:sp>
        <p:grpSp>
          <p:nvGrpSpPr>
            <p:cNvPr id="53258" name="组合 25"/>
            <p:cNvGrpSpPr/>
            <p:nvPr/>
          </p:nvGrpSpPr>
          <p:grpSpPr bwMode="auto"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27" name="对角圆角矩形 26"/>
              <p:cNvSpPr/>
              <p:nvPr/>
            </p:nvSpPr>
            <p:spPr>
              <a:xfrm>
                <a:off x="7304087" y="2360538"/>
                <a:ext cx="1002800" cy="611580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718" tIns="30858" rIns="61718" bIns="3085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25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53260" name="图片 27"/>
              <p:cNvPicPr>
                <a:picLocks noChangeAspect="1"/>
              </p:cNvPicPr>
              <p:nvPr/>
            </p:nvPicPr>
            <p:blipFill>
              <a:blip r:embed="rId4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7570796" y="2483388"/>
                <a:ext cx="468069" cy="365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53256" name="Rectangle 23"/>
          <p:cNvSpPr>
            <a:spLocks noChangeArrowheads="1"/>
          </p:cNvSpPr>
          <p:nvPr/>
        </p:nvSpPr>
        <p:spPr bwMode="auto">
          <a:xfrm>
            <a:off x="3544888" y="2095500"/>
            <a:ext cx="1458912" cy="180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zh-CN" altLang="en-US" sz="2800" b="1">
                <a:solidFill>
                  <a:srgbClr val="665ED0"/>
                </a:solidFill>
                <a:ea typeface="华文新魏" pitchFamily="2" charset="-122"/>
              </a:rPr>
              <a:t>二、言语的治疗途径</a:t>
            </a:r>
          </a:p>
        </p:txBody>
      </p:sp>
    </p:spTree>
  </p:cSld>
  <p:clrMapOvr>
    <a:masterClrMapping/>
  </p:clrMapOvr>
  <p:transition advTm="5102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E:\素材\春\7487b691a84a44a3f609339749de9c08.png7487b691a84a44a3f609339749de9c08"/>
          <p:cNvPicPr>
            <a:picLocks noChangeAspect="1"/>
          </p:cNvPicPr>
          <p:nvPr/>
        </p:nvPicPr>
        <p:blipFill>
          <a:blip r:embed="rId3"/>
          <a:srcRect l="12184" b="995"/>
          <a:stretch>
            <a:fillRect/>
          </a:stretch>
        </p:blipFill>
        <p:spPr bwMode="auto">
          <a:xfrm>
            <a:off x="42863" y="276225"/>
            <a:ext cx="3487737" cy="486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"/>
          <p:cNvSpPr txBox="1"/>
          <p:nvPr/>
        </p:nvSpPr>
        <p:spPr>
          <a:xfrm>
            <a:off x="3457575" y="1909763"/>
            <a:ext cx="4703763" cy="1322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dirty="0">
                <a:solidFill>
                  <a:srgbClr val="F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谢谢观看</a:t>
            </a:r>
          </a:p>
        </p:txBody>
      </p:sp>
      <p:grpSp>
        <p:nvGrpSpPr>
          <p:cNvPr id="39" name="组合 38"/>
          <p:cNvGrpSpPr>
            <a:grpSpLocks noChangeAspect="1"/>
          </p:cNvGrpSpPr>
          <p:nvPr/>
        </p:nvGrpSpPr>
        <p:grpSpPr>
          <a:xfrm>
            <a:off x="6792461" y="4562102"/>
            <a:ext cx="396000" cy="396000"/>
            <a:chOff x="386297" y="354936"/>
            <a:chExt cx="1186377" cy="1186377"/>
          </a:xfrm>
          <a:solidFill>
            <a:schemeClr val="accent2"/>
          </a:solidFill>
        </p:grpSpPr>
        <p:sp>
          <p:nvSpPr>
            <p:cNvPr id="40" name="Freeform 494"/>
            <p:cNvSpPr/>
            <p:nvPr/>
          </p:nvSpPr>
          <p:spPr bwMode="auto">
            <a:xfrm>
              <a:off x="386297" y="354936"/>
              <a:ext cx="1186377" cy="1186377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7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7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7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9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3"/>
                    <a:pt x="713" y="443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1" name="Freeform 495"/>
            <p:cNvSpPr>
              <a:spLocks noEditPoints="1"/>
            </p:cNvSpPr>
            <p:nvPr/>
          </p:nvSpPr>
          <p:spPr bwMode="auto">
            <a:xfrm>
              <a:off x="699114" y="632811"/>
              <a:ext cx="559078" cy="627299"/>
            </a:xfrm>
            <a:custGeom>
              <a:avLst/>
              <a:gdLst>
                <a:gd name="T0" fmla="*/ 251 w 336"/>
                <a:gd name="T1" fmla="*/ 2 h 377"/>
                <a:gd name="T2" fmla="*/ 168 w 336"/>
                <a:gd name="T3" fmla="*/ 23 h 377"/>
                <a:gd name="T4" fmla="*/ 86 w 336"/>
                <a:gd name="T5" fmla="*/ 2 h 377"/>
                <a:gd name="T6" fmla="*/ 44 w 336"/>
                <a:gd name="T7" fmla="*/ 138 h 377"/>
                <a:gd name="T8" fmla="*/ 73 w 336"/>
                <a:gd name="T9" fmla="*/ 273 h 377"/>
                <a:gd name="T10" fmla="*/ 109 w 336"/>
                <a:gd name="T11" fmla="*/ 377 h 377"/>
                <a:gd name="T12" fmla="*/ 131 w 336"/>
                <a:gd name="T13" fmla="*/ 256 h 377"/>
                <a:gd name="T14" fmla="*/ 206 w 336"/>
                <a:gd name="T15" fmla="*/ 256 h 377"/>
                <a:gd name="T16" fmla="*/ 227 w 336"/>
                <a:gd name="T17" fmla="*/ 377 h 377"/>
                <a:gd name="T18" fmla="*/ 264 w 336"/>
                <a:gd name="T19" fmla="*/ 273 h 377"/>
                <a:gd name="T20" fmla="*/ 293 w 336"/>
                <a:gd name="T21" fmla="*/ 138 h 377"/>
                <a:gd name="T22" fmla="*/ 251 w 336"/>
                <a:gd name="T23" fmla="*/ 2 h 377"/>
                <a:gd name="T24" fmla="*/ 231 w 336"/>
                <a:gd name="T25" fmla="*/ 51 h 377"/>
                <a:gd name="T26" fmla="*/ 130 w 336"/>
                <a:gd name="T27" fmla="*/ 100 h 377"/>
                <a:gd name="T28" fmla="*/ 119 w 336"/>
                <a:gd name="T29" fmla="*/ 89 h 377"/>
                <a:gd name="T30" fmla="*/ 151 w 336"/>
                <a:gd name="T31" fmla="*/ 66 h 377"/>
                <a:gd name="T32" fmla="*/ 143 w 336"/>
                <a:gd name="T33" fmla="*/ 59 h 377"/>
                <a:gd name="T34" fmla="*/ 113 w 336"/>
                <a:gd name="T35" fmla="*/ 44 h 377"/>
                <a:gd name="T36" fmla="*/ 117 w 336"/>
                <a:gd name="T37" fmla="*/ 30 h 377"/>
                <a:gd name="T38" fmla="*/ 165 w 336"/>
                <a:gd name="T39" fmla="*/ 60 h 377"/>
                <a:gd name="T40" fmla="*/ 227 w 336"/>
                <a:gd name="T41" fmla="*/ 37 h 377"/>
                <a:gd name="T42" fmla="*/ 231 w 336"/>
                <a:gd name="T43" fmla="*/ 51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6" h="377">
                  <a:moveTo>
                    <a:pt x="251" y="2"/>
                  </a:moveTo>
                  <a:cubicBezTo>
                    <a:pt x="203" y="0"/>
                    <a:pt x="208" y="22"/>
                    <a:pt x="168" y="23"/>
                  </a:cubicBezTo>
                  <a:cubicBezTo>
                    <a:pt x="129" y="22"/>
                    <a:pt x="133" y="0"/>
                    <a:pt x="86" y="2"/>
                  </a:cubicBezTo>
                  <a:cubicBezTo>
                    <a:pt x="0" y="6"/>
                    <a:pt x="34" y="111"/>
                    <a:pt x="44" y="138"/>
                  </a:cubicBezTo>
                  <a:cubicBezTo>
                    <a:pt x="74" y="217"/>
                    <a:pt x="74" y="236"/>
                    <a:pt x="73" y="273"/>
                  </a:cubicBezTo>
                  <a:cubicBezTo>
                    <a:pt x="69" y="377"/>
                    <a:pt x="85" y="377"/>
                    <a:pt x="109" y="377"/>
                  </a:cubicBezTo>
                  <a:cubicBezTo>
                    <a:pt x="127" y="377"/>
                    <a:pt x="132" y="289"/>
                    <a:pt x="131" y="256"/>
                  </a:cubicBezTo>
                  <a:cubicBezTo>
                    <a:pt x="130" y="211"/>
                    <a:pt x="203" y="204"/>
                    <a:pt x="206" y="256"/>
                  </a:cubicBezTo>
                  <a:cubicBezTo>
                    <a:pt x="207" y="288"/>
                    <a:pt x="210" y="377"/>
                    <a:pt x="227" y="377"/>
                  </a:cubicBezTo>
                  <a:cubicBezTo>
                    <a:pt x="252" y="377"/>
                    <a:pt x="267" y="377"/>
                    <a:pt x="264" y="273"/>
                  </a:cubicBezTo>
                  <a:cubicBezTo>
                    <a:pt x="263" y="236"/>
                    <a:pt x="263" y="217"/>
                    <a:pt x="293" y="138"/>
                  </a:cubicBezTo>
                  <a:cubicBezTo>
                    <a:pt x="303" y="111"/>
                    <a:pt x="336" y="6"/>
                    <a:pt x="251" y="2"/>
                  </a:cubicBezTo>
                  <a:close/>
                  <a:moveTo>
                    <a:pt x="231" y="51"/>
                  </a:moveTo>
                  <a:cubicBezTo>
                    <a:pt x="196" y="61"/>
                    <a:pt x="156" y="75"/>
                    <a:pt x="130" y="100"/>
                  </a:cubicBezTo>
                  <a:cubicBezTo>
                    <a:pt x="123" y="106"/>
                    <a:pt x="113" y="96"/>
                    <a:pt x="119" y="89"/>
                  </a:cubicBezTo>
                  <a:cubicBezTo>
                    <a:pt x="129" y="80"/>
                    <a:pt x="140" y="73"/>
                    <a:pt x="151" y="66"/>
                  </a:cubicBezTo>
                  <a:cubicBezTo>
                    <a:pt x="149" y="64"/>
                    <a:pt x="146" y="61"/>
                    <a:pt x="143" y="59"/>
                  </a:cubicBezTo>
                  <a:cubicBezTo>
                    <a:pt x="135" y="51"/>
                    <a:pt x="124" y="46"/>
                    <a:pt x="113" y="44"/>
                  </a:cubicBezTo>
                  <a:cubicBezTo>
                    <a:pt x="104" y="42"/>
                    <a:pt x="108" y="28"/>
                    <a:pt x="117" y="30"/>
                  </a:cubicBezTo>
                  <a:cubicBezTo>
                    <a:pt x="136" y="33"/>
                    <a:pt x="153" y="45"/>
                    <a:pt x="165" y="60"/>
                  </a:cubicBezTo>
                  <a:cubicBezTo>
                    <a:pt x="185" y="50"/>
                    <a:pt x="207" y="43"/>
                    <a:pt x="227" y="37"/>
                  </a:cubicBezTo>
                  <a:cubicBezTo>
                    <a:pt x="236" y="34"/>
                    <a:pt x="240" y="49"/>
                    <a:pt x="23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2" name="组合 41"/>
          <p:cNvGrpSpPr>
            <a:grpSpLocks noChangeAspect="1"/>
          </p:cNvGrpSpPr>
          <p:nvPr/>
        </p:nvGrpSpPr>
        <p:grpSpPr>
          <a:xfrm>
            <a:off x="6232715" y="4562102"/>
            <a:ext cx="396000" cy="396000"/>
            <a:chOff x="467544" y="339502"/>
            <a:chExt cx="1186377" cy="1188041"/>
          </a:xfrm>
          <a:solidFill>
            <a:schemeClr val="accent2"/>
          </a:solidFill>
        </p:grpSpPr>
        <p:sp>
          <p:nvSpPr>
            <p:cNvPr id="43" name="Freeform 230"/>
            <p:cNvSpPr/>
            <p:nvPr/>
          </p:nvSpPr>
          <p:spPr bwMode="auto">
            <a:xfrm>
              <a:off x="467544" y="339502"/>
              <a:ext cx="1186377" cy="1188041"/>
            </a:xfrm>
            <a:custGeom>
              <a:avLst/>
              <a:gdLst>
                <a:gd name="T0" fmla="*/ 554 w 713"/>
                <a:gd name="T1" fmla="*/ 60 h 714"/>
                <a:gd name="T2" fmla="*/ 356 w 713"/>
                <a:gd name="T3" fmla="*/ 0 h 714"/>
                <a:gd name="T4" fmla="*/ 46 w 713"/>
                <a:gd name="T5" fmla="*/ 182 h 714"/>
                <a:gd name="T6" fmla="*/ 0 w 713"/>
                <a:gd name="T7" fmla="*/ 357 h 714"/>
                <a:gd name="T8" fmla="*/ 44 w 713"/>
                <a:gd name="T9" fmla="*/ 529 h 714"/>
                <a:gd name="T10" fmla="*/ 356 w 713"/>
                <a:gd name="T11" fmla="*/ 714 h 714"/>
                <a:gd name="T12" fmla="*/ 631 w 713"/>
                <a:gd name="T13" fmla="*/ 585 h 714"/>
                <a:gd name="T14" fmla="*/ 713 w 713"/>
                <a:gd name="T15" fmla="*/ 357 h 714"/>
                <a:gd name="T16" fmla="*/ 554 w 713"/>
                <a:gd name="T17" fmla="*/ 6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4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2"/>
                  </a:cubicBezTo>
                  <a:cubicBezTo>
                    <a:pt x="16" y="234"/>
                    <a:pt x="0" y="293"/>
                    <a:pt x="0" y="357"/>
                  </a:cubicBezTo>
                  <a:cubicBezTo>
                    <a:pt x="0" y="419"/>
                    <a:pt x="16" y="478"/>
                    <a:pt x="44" y="529"/>
                  </a:cubicBezTo>
                  <a:cubicBezTo>
                    <a:pt x="104" y="639"/>
                    <a:pt x="222" y="714"/>
                    <a:pt x="356" y="714"/>
                  </a:cubicBezTo>
                  <a:cubicBezTo>
                    <a:pt x="467" y="714"/>
                    <a:pt x="565" y="663"/>
                    <a:pt x="631" y="585"/>
                  </a:cubicBezTo>
                  <a:cubicBezTo>
                    <a:pt x="682" y="523"/>
                    <a:pt x="713" y="444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" name="Freeform 319"/>
            <p:cNvSpPr>
              <a:spLocks noEditPoints="1"/>
            </p:cNvSpPr>
            <p:nvPr/>
          </p:nvSpPr>
          <p:spPr bwMode="auto">
            <a:xfrm>
              <a:off x="748746" y="449320"/>
              <a:ext cx="625635" cy="908502"/>
            </a:xfrm>
            <a:custGeom>
              <a:avLst/>
              <a:gdLst>
                <a:gd name="T0" fmla="*/ 376 w 376"/>
                <a:gd name="T1" fmla="*/ 516 h 546"/>
                <a:gd name="T2" fmla="*/ 345 w 376"/>
                <a:gd name="T3" fmla="*/ 485 h 546"/>
                <a:gd name="T4" fmla="*/ 251 w 376"/>
                <a:gd name="T5" fmla="*/ 485 h 546"/>
                <a:gd name="T6" fmla="*/ 338 w 376"/>
                <a:gd name="T7" fmla="*/ 351 h 546"/>
                <a:gd name="T8" fmla="*/ 231 w 376"/>
                <a:gd name="T9" fmla="*/ 203 h 546"/>
                <a:gd name="T10" fmla="*/ 318 w 376"/>
                <a:gd name="T11" fmla="*/ 49 h 546"/>
                <a:gd name="T12" fmla="*/ 318 w 376"/>
                <a:gd name="T13" fmla="*/ 18 h 546"/>
                <a:gd name="T14" fmla="*/ 285 w 376"/>
                <a:gd name="T15" fmla="*/ 0 h 546"/>
                <a:gd name="T16" fmla="*/ 259 w 376"/>
                <a:gd name="T17" fmla="*/ 18 h 546"/>
                <a:gd name="T18" fmla="*/ 127 w 376"/>
                <a:gd name="T19" fmla="*/ 259 h 546"/>
                <a:gd name="T20" fmla="*/ 136 w 376"/>
                <a:gd name="T21" fmla="*/ 277 h 546"/>
                <a:gd name="T22" fmla="*/ 126 w 376"/>
                <a:gd name="T23" fmla="*/ 300 h 546"/>
                <a:gd name="T24" fmla="*/ 145 w 376"/>
                <a:gd name="T25" fmla="*/ 310 h 546"/>
                <a:gd name="T26" fmla="*/ 162 w 376"/>
                <a:gd name="T27" fmla="*/ 291 h 546"/>
                <a:gd name="T28" fmla="*/ 183 w 376"/>
                <a:gd name="T29" fmla="*/ 289 h 546"/>
                <a:gd name="T30" fmla="*/ 214 w 376"/>
                <a:gd name="T31" fmla="*/ 235 h 546"/>
                <a:gd name="T32" fmla="*/ 298 w 376"/>
                <a:gd name="T33" fmla="*/ 345 h 546"/>
                <a:gd name="T34" fmla="*/ 242 w 376"/>
                <a:gd name="T35" fmla="*/ 443 h 546"/>
                <a:gd name="T36" fmla="*/ 125 w 376"/>
                <a:gd name="T37" fmla="*/ 443 h 546"/>
                <a:gd name="T38" fmla="*/ 104 w 376"/>
                <a:gd name="T39" fmla="*/ 464 h 546"/>
                <a:gd name="T40" fmla="*/ 125 w 376"/>
                <a:gd name="T41" fmla="*/ 485 h 546"/>
                <a:gd name="T42" fmla="*/ 125 w 376"/>
                <a:gd name="T43" fmla="*/ 485 h 546"/>
                <a:gd name="T44" fmla="*/ 30 w 376"/>
                <a:gd name="T45" fmla="*/ 485 h 546"/>
                <a:gd name="T46" fmla="*/ 30 w 376"/>
                <a:gd name="T47" fmla="*/ 485 h 546"/>
                <a:gd name="T48" fmla="*/ 30 w 376"/>
                <a:gd name="T49" fmla="*/ 485 h 546"/>
                <a:gd name="T50" fmla="*/ 0 w 376"/>
                <a:gd name="T51" fmla="*/ 516 h 546"/>
                <a:gd name="T52" fmla="*/ 30 w 376"/>
                <a:gd name="T53" fmla="*/ 546 h 546"/>
                <a:gd name="T54" fmla="*/ 345 w 376"/>
                <a:gd name="T55" fmla="*/ 546 h 546"/>
                <a:gd name="T56" fmla="*/ 376 w 376"/>
                <a:gd name="T57" fmla="*/ 516 h 546"/>
                <a:gd name="T58" fmla="*/ 176 w 376"/>
                <a:gd name="T59" fmla="*/ 394 h 546"/>
                <a:gd name="T60" fmla="*/ 158 w 376"/>
                <a:gd name="T61" fmla="*/ 399 h 546"/>
                <a:gd name="T62" fmla="*/ 35 w 376"/>
                <a:gd name="T63" fmla="*/ 332 h 546"/>
                <a:gd name="T64" fmla="*/ 30 w 376"/>
                <a:gd name="T65" fmla="*/ 314 h 546"/>
                <a:gd name="T66" fmla="*/ 48 w 376"/>
                <a:gd name="T67" fmla="*/ 308 h 546"/>
                <a:gd name="T68" fmla="*/ 48 w 376"/>
                <a:gd name="T69" fmla="*/ 308 h 546"/>
                <a:gd name="T70" fmla="*/ 48 w 376"/>
                <a:gd name="T71" fmla="*/ 308 h 546"/>
                <a:gd name="T72" fmla="*/ 171 w 376"/>
                <a:gd name="T73" fmla="*/ 376 h 546"/>
                <a:gd name="T74" fmla="*/ 176 w 376"/>
                <a:gd name="T75" fmla="*/ 394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6" h="546">
                  <a:moveTo>
                    <a:pt x="376" y="516"/>
                  </a:moveTo>
                  <a:cubicBezTo>
                    <a:pt x="376" y="499"/>
                    <a:pt x="362" y="485"/>
                    <a:pt x="345" y="485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99" y="485"/>
                    <a:pt x="338" y="393"/>
                    <a:pt x="338" y="351"/>
                  </a:cubicBezTo>
                  <a:cubicBezTo>
                    <a:pt x="338" y="284"/>
                    <a:pt x="294" y="226"/>
                    <a:pt x="231" y="203"/>
                  </a:cubicBezTo>
                  <a:cubicBezTo>
                    <a:pt x="318" y="49"/>
                    <a:pt x="318" y="49"/>
                    <a:pt x="318" y="49"/>
                  </a:cubicBezTo>
                  <a:cubicBezTo>
                    <a:pt x="318" y="18"/>
                    <a:pt x="318" y="18"/>
                    <a:pt x="318" y="18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127" y="259"/>
                    <a:pt x="127" y="259"/>
                    <a:pt x="127" y="259"/>
                  </a:cubicBezTo>
                  <a:cubicBezTo>
                    <a:pt x="127" y="259"/>
                    <a:pt x="138" y="267"/>
                    <a:pt x="136" y="277"/>
                  </a:cubicBezTo>
                  <a:cubicBezTo>
                    <a:pt x="134" y="287"/>
                    <a:pt x="126" y="300"/>
                    <a:pt x="126" y="300"/>
                  </a:cubicBezTo>
                  <a:cubicBezTo>
                    <a:pt x="145" y="310"/>
                    <a:pt x="145" y="310"/>
                    <a:pt x="145" y="310"/>
                  </a:cubicBezTo>
                  <a:cubicBezTo>
                    <a:pt x="145" y="310"/>
                    <a:pt x="155" y="293"/>
                    <a:pt x="162" y="291"/>
                  </a:cubicBezTo>
                  <a:cubicBezTo>
                    <a:pt x="169" y="290"/>
                    <a:pt x="183" y="289"/>
                    <a:pt x="183" y="289"/>
                  </a:cubicBezTo>
                  <a:cubicBezTo>
                    <a:pt x="214" y="235"/>
                    <a:pt x="214" y="235"/>
                    <a:pt x="214" y="235"/>
                  </a:cubicBezTo>
                  <a:cubicBezTo>
                    <a:pt x="263" y="251"/>
                    <a:pt x="298" y="295"/>
                    <a:pt x="298" y="345"/>
                  </a:cubicBezTo>
                  <a:cubicBezTo>
                    <a:pt x="298" y="386"/>
                    <a:pt x="275" y="422"/>
                    <a:pt x="242" y="443"/>
                  </a:cubicBezTo>
                  <a:cubicBezTo>
                    <a:pt x="125" y="443"/>
                    <a:pt x="125" y="443"/>
                    <a:pt x="125" y="443"/>
                  </a:cubicBezTo>
                  <a:cubicBezTo>
                    <a:pt x="114" y="443"/>
                    <a:pt x="104" y="452"/>
                    <a:pt x="104" y="464"/>
                  </a:cubicBezTo>
                  <a:cubicBezTo>
                    <a:pt x="104" y="476"/>
                    <a:pt x="113" y="485"/>
                    <a:pt x="125" y="485"/>
                  </a:cubicBezTo>
                  <a:cubicBezTo>
                    <a:pt x="125" y="485"/>
                    <a:pt x="125" y="485"/>
                    <a:pt x="125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13" y="485"/>
                    <a:pt x="0" y="499"/>
                    <a:pt x="0" y="516"/>
                  </a:cubicBezTo>
                  <a:cubicBezTo>
                    <a:pt x="0" y="532"/>
                    <a:pt x="13" y="546"/>
                    <a:pt x="30" y="546"/>
                  </a:cubicBezTo>
                  <a:cubicBezTo>
                    <a:pt x="345" y="546"/>
                    <a:pt x="345" y="546"/>
                    <a:pt x="345" y="546"/>
                  </a:cubicBezTo>
                  <a:cubicBezTo>
                    <a:pt x="362" y="546"/>
                    <a:pt x="376" y="532"/>
                    <a:pt x="376" y="516"/>
                  </a:cubicBezTo>
                  <a:close/>
                  <a:moveTo>
                    <a:pt x="176" y="394"/>
                  </a:moveTo>
                  <a:cubicBezTo>
                    <a:pt x="173" y="400"/>
                    <a:pt x="165" y="403"/>
                    <a:pt x="158" y="399"/>
                  </a:cubicBezTo>
                  <a:cubicBezTo>
                    <a:pt x="35" y="332"/>
                    <a:pt x="35" y="332"/>
                    <a:pt x="35" y="332"/>
                  </a:cubicBezTo>
                  <a:cubicBezTo>
                    <a:pt x="29" y="328"/>
                    <a:pt x="27" y="320"/>
                    <a:pt x="30" y="314"/>
                  </a:cubicBezTo>
                  <a:cubicBezTo>
                    <a:pt x="34" y="307"/>
                    <a:pt x="42" y="305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171" y="376"/>
                    <a:pt x="171" y="376"/>
                    <a:pt x="171" y="376"/>
                  </a:cubicBezTo>
                  <a:cubicBezTo>
                    <a:pt x="178" y="379"/>
                    <a:pt x="180" y="387"/>
                    <a:pt x="176" y="3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5" name="组合 44"/>
          <p:cNvGrpSpPr>
            <a:grpSpLocks noChangeAspect="1"/>
          </p:cNvGrpSpPr>
          <p:nvPr/>
        </p:nvGrpSpPr>
        <p:grpSpPr>
          <a:xfrm>
            <a:off x="7352207" y="4562102"/>
            <a:ext cx="396000" cy="396000"/>
            <a:chOff x="2254585" y="392649"/>
            <a:chExt cx="1186377" cy="1186377"/>
          </a:xfrm>
          <a:solidFill>
            <a:schemeClr val="bg1"/>
          </a:solidFill>
        </p:grpSpPr>
        <p:sp>
          <p:nvSpPr>
            <p:cNvPr id="46" name="Freeform 237"/>
            <p:cNvSpPr/>
            <p:nvPr/>
          </p:nvSpPr>
          <p:spPr bwMode="auto">
            <a:xfrm>
              <a:off x="2254585" y="392649"/>
              <a:ext cx="1186377" cy="1186377"/>
            </a:xfrm>
            <a:custGeom>
              <a:avLst/>
              <a:gdLst>
                <a:gd name="T0" fmla="*/ 555 w 713"/>
                <a:gd name="T1" fmla="*/ 60 h 713"/>
                <a:gd name="T2" fmla="*/ 357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7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5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7" name="Rectangle 322"/>
            <p:cNvSpPr>
              <a:spLocks noChangeArrowheads="1"/>
            </p:cNvSpPr>
            <p:nvPr/>
          </p:nvSpPr>
          <p:spPr bwMode="auto">
            <a:xfrm>
              <a:off x="2680550" y="559041"/>
              <a:ext cx="327793" cy="9983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8" name="Freeform 323"/>
            <p:cNvSpPr>
              <a:spLocks noEditPoints="1"/>
            </p:cNvSpPr>
            <p:nvPr/>
          </p:nvSpPr>
          <p:spPr bwMode="auto">
            <a:xfrm>
              <a:off x="2565739" y="688827"/>
              <a:ext cx="557414" cy="675553"/>
            </a:xfrm>
            <a:custGeom>
              <a:avLst/>
              <a:gdLst>
                <a:gd name="T0" fmla="*/ 307 w 335"/>
                <a:gd name="T1" fmla="*/ 92 h 406"/>
                <a:gd name="T2" fmla="*/ 233 w 335"/>
                <a:gd name="T3" fmla="*/ 52 h 406"/>
                <a:gd name="T4" fmla="*/ 233 w 335"/>
                <a:gd name="T5" fmla="*/ 0 h 406"/>
                <a:gd name="T6" fmla="*/ 102 w 335"/>
                <a:gd name="T7" fmla="*/ 0 h 406"/>
                <a:gd name="T8" fmla="*/ 102 w 335"/>
                <a:gd name="T9" fmla="*/ 52 h 406"/>
                <a:gd name="T10" fmla="*/ 28 w 335"/>
                <a:gd name="T11" fmla="*/ 92 h 406"/>
                <a:gd name="T12" fmla="*/ 0 w 335"/>
                <a:gd name="T13" fmla="*/ 183 h 406"/>
                <a:gd name="T14" fmla="*/ 0 w 335"/>
                <a:gd name="T15" fmla="*/ 406 h 406"/>
                <a:gd name="T16" fmla="*/ 335 w 335"/>
                <a:gd name="T17" fmla="*/ 406 h 406"/>
                <a:gd name="T18" fmla="*/ 335 w 335"/>
                <a:gd name="T19" fmla="*/ 183 h 406"/>
                <a:gd name="T20" fmla="*/ 307 w 335"/>
                <a:gd name="T21" fmla="*/ 92 h 406"/>
                <a:gd name="T22" fmla="*/ 51 w 335"/>
                <a:gd name="T23" fmla="*/ 371 h 406"/>
                <a:gd name="T24" fmla="*/ 30 w 335"/>
                <a:gd name="T25" fmla="*/ 357 h 406"/>
                <a:gd name="T26" fmla="*/ 51 w 335"/>
                <a:gd name="T27" fmla="*/ 343 h 406"/>
                <a:gd name="T28" fmla="*/ 71 w 335"/>
                <a:gd name="T29" fmla="*/ 357 h 406"/>
                <a:gd name="T30" fmla="*/ 51 w 335"/>
                <a:gd name="T31" fmla="*/ 371 h 406"/>
                <a:gd name="T32" fmla="*/ 74 w 335"/>
                <a:gd name="T33" fmla="*/ 122 h 406"/>
                <a:gd name="T34" fmla="*/ 140 w 335"/>
                <a:gd name="T35" fmla="*/ 122 h 406"/>
                <a:gd name="T36" fmla="*/ 140 w 335"/>
                <a:gd name="T37" fmla="*/ 55 h 406"/>
                <a:gd name="T38" fmla="*/ 194 w 335"/>
                <a:gd name="T39" fmla="*/ 55 h 406"/>
                <a:gd name="T40" fmla="*/ 194 w 335"/>
                <a:gd name="T41" fmla="*/ 122 h 406"/>
                <a:gd name="T42" fmla="*/ 260 w 335"/>
                <a:gd name="T43" fmla="*/ 122 h 406"/>
                <a:gd name="T44" fmla="*/ 260 w 335"/>
                <a:gd name="T45" fmla="*/ 175 h 406"/>
                <a:gd name="T46" fmla="*/ 194 w 335"/>
                <a:gd name="T47" fmla="*/ 175 h 406"/>
                <a:gd name="T48" fmla="*/ 194 w 335"/>
                <a:gd name="T49" fmla="*/ 242 h 406"/>
                <a:gd name="T50" fmla="*/ 140 w 335"/>
                <a:gd name="T51" fmla="*/ 242 h 406"/>
                <a:gd name="T52" fmla="*/ 140 w 335"/>
                <a:gd name="T53" fmla="*/ 175 h 406"/>
                <a:gd name="T54" fmla="*/ 74 w 335"/>
                <a:gd name="T55" fmla="*/ 175 h 406"/>
                <a:gd name="T56" fmla="*/ 74 w 335"/>
                <a:gd name="T57" fmla="*/ 122 h 406"/>
                <a:gd name="T58" fmla="*/ 286 w 335"/>
                <a:gd name="T59" fmla="*/ 356 h 406"/>
                <a:gd name="T60" fmla="*/ 239 w 335"/>
                <a:gd name="T61" fmla="*/ 350 h 406"/>
                <a:gd name="T62" fmla="*/ 239 w 335"/>
                <a:gd name="T63" fmla="*/ 337 h 406"/>
                <a:gd name="T64" fmla="*/ 235 w 335"/>
                <a:gd name="T65" fmla="*/ 337 h 406"/>
                <a:gd name="T66" fmla="*/ 221 w 335"/>
                <a:gd name="T67" fmla="*/ 336 h 406"/>
                <a:gd name="T68" fmla="*/ 221 w 335"/>
                <a:gd name="T69" fmla="*/ 336 h 406"/>
                <a:gd name="T70" fmla="*/ 168 w 335"/>
                <a:gd name="T71" fmla="*/ 357 h 406"/>
                <a:gd name="T72" fmla="*/ 115 w 335"/>
                <a:gd name="T73" fmla="*/ 336 h 406"/>
                <a:gd name="T74" fmla="*/ 152 w 335"/>
                <a:gd name="T75" fmla="*/ 317 h 406"/>
                <a:gd name="T76" fmla="*/ 139 w 335"/>
                <a:gd name="T77" fmla="*/ 311 h 406"/>
                <a:gd name="T78" fmla="*/ 127 w 335"/>
                <a:gd name="T79" fmla="*/ 313 h 406"/>
                <a:gd name="T80" fmla="*/ 105 w 335"/>
                <a:gd name="T81" fmla="*/ 304 h 406"/>
                <a:gd name="T82" fmla="*/ 105 w 335"/>
                <a:gd name="T83" fmla="*/ 273 h 406"/>
                <a:gd name="T84" fmla="*/ 127 w 335"/>
                <a:gd name="T85" fmla="*/ 263 h 406"/>
                <a:gd name="T86" fmla="*/ 155 w 335"/>
                <a:gd name="T87" fmla="*/ 286 h 406"/>
                <a:gd name="T88" fmla="*/ 159 w 335"/>
                <a:gd name="T89" fmla="*/ 286 h 406"/>
                <a:gd name="T90" fmla="*/ 184 w 335"/>
                <a:gd name="T91" fmla="*/ 301 h 406"/>
                <a:gd name="T92" fmla="*/ 169 w 335"/>
                <a:gd name="T93" fmla="*/ 316 h 406"/>
                <a:gd name="T94" fmla="*/ 201 w 335"/>
                <a:gd name="T95" fmla="*/ 320 h 406"/>
                <a:gd name="T96" fmla="*/ 201 w 335"/>
                <a:gd name="T97" fmla="*/ 320 h 406"/>
                <a:gd name="T98" fmla="*/ 235 w 335"/>
                <a:gd name="T99" fmla="*/ 303 h 406"/>
                <a:gd name="T100" fmla="*/ 245 w 335"/>
                <a:gd name="T101" fmla="*/ 304 h 406"/>
                <a:gd name="T102" fmla="*/ 261 w 335"/>
                <a:gd name="T103" fmla="*/ 309 h 406"/>
                <a:gd name="T104" fmla="*/ 264 w 335"/>
                <a:gd name="T105" fmla="*/ 311 h 406"/>
                <a:gd name="T106" fmla="*/ 269 w 335"/>
                <a:gd name="T107" fmla="*/ 309 h 406"/>
                <a:gd name="T108" fmla="*/ 316 w 335"/>
                <a:gd name="T109" fmla="*/ 316 h 406"/>
                <a:gd name="T110" fmla="*/ 286 w 335"/>
                <a:gd name="T111" fmla="*/ 35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5" h="406">
                  <a:moveTo>
                    <a:pt x="307" y="92"/>
                  </a:moveTo>
                  <a:cubicBezTo>
                    <a:pt x="288" y="68"/>
                    <a:pt x="263" y="55"/>
                    <a:pt x="233" y="52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71" y="55"/>
                    <a:pt x="47" y="68"/>
                    <a:pt x="28" y="92"/>
                  </a:cubicBezTo>
                  <a:cubicBezTo>
                    <a:pt x="9" y="116"/>
                    <a:pt x="0" y="146"/>
                    <a:pt x="0" y="183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335" y="406"/>
                    <a:pt x="335" y="406"/>
                    <a:pt x="335" y="406"/>
                  </a:cubicBezTo>
                  <a:cubicBezTo>
                    <a:pt x="335" y="183"/>
                    <a:pt x="335" y="183"/>
                    <a:pt x="335" y="183"/>
                  </a:cubicBezTo>
                  <a:cubicBezTo>
                    <a:pt x="335" y="146"/>
                    <a:pt x="326" y="116"/>
                    <a:pt x="307" y="92"/>
                  </a:cubicBezTo>
                  <a:close/>
                  <a:moveTo>
                    <a:pt x="51" y="371"/>
                  </a:moveTo>
                  <a:cubicBezTo>
                    <a:pt x="39" y="371"/>
                    <a:pt x="30" y="364"/>
                    <a:pt x="30" y="357"/>
                  </a:cubicBezTo>
                  <a:cubicBezTo>
                    <a:pt x="30" y="350"/>
                    <a:pt x="39" y="343"/>
                    <a:pt x="51" y="343"/>
                  </a:cubicBezTo>
                  <a:cubicBezTo>
                    <a:pt x="62" y="343"/>
                    <a:pt x="71" y="350"/>
                    <a:pt x="71" y="357"/>
                  </a:cubicBezTo>
                  <a:cubicBezTo>
                    <a:pt x="71" y="364"/>
                    <a:pt x="62" y="371"/>
                    <a:pt x="51" y="371"/>
                  </a:cubicBezTo>
                  <a:close/>
                  <a:moveTo>
                    <a:pt x="74" y="122"/>
                  </a:moveTo>
                  <a:cubicBezTo>
                    <a:pt x="140" y="122"/>
                    <a:pt x="140" y="122"/>
                    <a:pt x="140" y="122"/>
                  </a:cubicBezTo>
                  <a:cubicBezTo>
                    <a:pt x="140" y="55"/>
                    <a:pt x="140" y="55"/>
                    <a:pt x="140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260" y="122"/>
                    <a:pt x="260" y="122"/>
                    <a:pt x="260" y="122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194" y="175"/>
                    <a:pt x="194" y="175"/>
                    <a:pt x="194" y="175"/>
                  </a:cubicBezTo>
                  <a:cubicBezTo>
                    <a:pt x="194" y="242"/>
                    <a:pt x="194" y="242"/>
                    <a:pt x="194" y="242"/>
                  </a:cubicBezTo>
                  <a:cubicBezTo>
                    <a:pt x="140" y="242"/>
                    <a:pt x="140" y="242"/>
                    <a:pt x="140" y="242"/>
                  </a:cubicBezTo>
                  <a:cubicBezTo>
                    <a:pt x="140" y="175"/>
                    <a:pt x="140" y="175"/>
                    <a:pt x="140" y="175"/>
                  </a:cubicBezTo>
                  <a:cubicBezTo>
                    <a:pt x="74" y="175"/>
                    <a:pt x="74" y="175"/>
                    <a:pt x="74" y="175"/>
                  </a:cubicBezTo>
                  <a:lnTo>
                    <a:pt x="74" y="122"/>
                  </a:lnTo>
                  <a:close/>
                  <a:moveTo>
                    <a:pt x="286" y="356"/>
                  </a:moveTo>
                  <a:cubicBezTo>
                    <a:pt x="265" y="366"/>
                    <a:pt x="244" y="363"/>
                    <a:pt x="239" y="350"/>
                  </a:cubicBezTo>
                  <a:cubicBezTo>
                    <a:pt x="237" y="346"/>
                    <a:pt x="237" y="341"/>
                    <a:pt x="239" y="337"/>
                  </a:cubicBezTo>
                  <a:cubicBezTo>
                    <a:pt x="238" y="337"/>
                    <a:pt x="236" y="337"/>
                    <a:pt x="235" y="337"/>
                  </a:cubicBezTo>
                  <a:cubicBezTo>
                    <a:pt x="230" y="337"/>
                    <a:pt x="225" y="337"/>
                    <a:pt x="221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21" y="348"/>
                    <a:pt x="197" y="357"/>
                    <a:pt x="168" y="357"/>
                  </a:cubicBezTo>
                  <a:cubicBezTo>
                    <a:pt x="139" y="357"/>
                    <a:pt x="115" y="348"/>
                    <a:pt x="115" y="336"/>
                  </a:cubicBezTo>
                  <a:cubicBezTo>
                    <a:pt x="115" y="327"/>
                    <a:pt x="131" y="319"/>
                    <a:pt x="152" y="317"/>
                  </a:cubicBezTo>
                  <a:cubicBezTo>
                    <a:pt x="147" y="316"/>
                    <a:pt x="142" y="314"/>
                    <a:pt x="139" y="311"/>
                  </a:cubicBezTo>
                  <a:cubicBezTo>
                    <a:pt x="135" y="312"/>
                    <a:pt x="131" y="313"/>
                    <a:pt x="127" y="313"/>
                  </a:cubicBezTo>
                  <a:cubicBezTo>
                    <a:pt x="118" y="313"/>
                    <a:pt x="111" y="309"/>
                    <a:pt x="105" y="304"/>
                  </a:cubicBezTo>
                  <a:cubicBezTo>
                    <a:pt x="100" y="296"/>
                    <a:pt x="100" y="281"/>
                    <a:pt x="105" y="273"/>
                  </a:cubicBezTo>
                  <a:cubicBezTo>
                    <a:pt x="111" y="267"/>
                    <a:pt x="118" y="263"/>
                    <a:pt x="127" y="263"/>
                  </a:cubicBezTo>
                  <a:cubicBezTo>
                    <a:pt x="142" y="263"/>
                    <a:pt x="154" y="273"/>
                    <a:pt x="155" y="286"/>
                  </a:cubicBezTo>
                  <a:cubicBezTo>
                    <a:pt x="156" y="286"/>
                    <a:pt x="157" y="286"/>
                    <a:pt x="159" y="286"/>
                  </a:cubicBezTo>
                  <a:cubicBezTo>
                    <a:pt x="173" y="286"/>
                    <a:pt x="184" y="293"/>
                    <a:pt x="184" y="301"/>
                  </a:cubicBezTo>
                  <a:cubicBezTo>
                    <a:pt x="184" y="308"/>
                    <a:pt x="178" y="313"/>
                    <a:pt x="169" y="316"/>
                  </a:cubicBezTo>
                  <a:cubicBezTo>
                    <a:pt x="181" y="316"/>
                    <a:pt x="192" y="317"/>
                    <a:pt x="201" y="320"/>
                  </a:cubicBezTo>
                  <a:cubicBezTo>
                    <a:pt x="201" y="320"/>
                    <a:pt x="201" y="320"/>
                    <a:pt x="201" y="320"/>
                  </a:cubicBezTo>
                  <a:cubicBezTo>
                    <a:pt x="201" y="310"/>
                    <a:pt x="216" y="303"/>
                    <a:pt x="235" y="303"/>
                  </a:cubicBezTo>
                  <a:cubicBezTo>
                    <a:pt x="239" y="303"/>
                    <a:pt x="242" y="303"/>
                    <a:pt x="245" y="304"/>
                  </a:cubicBezTo>
                  <a:cubicBezTo>
                    <a:pt x="251" y="305"/>
                    <a:pt x="257" y="306"/>
                    <a:pt x="261" y="309"/>
                  </a:cubicBezTo>
                  <a:cubicBezTo>
                    <a:pt x="262" y="310"/>
                    <a:pt x="263" y="310"/>
                    <a:pt x="264" y="311"/>
                  </a:cubicBezTo>
                  <a:cubicBezTo>
                    <a:pt x="265" y="310"/>
                    <a:pt x="267" y="309"/>
                    <a:pt x="269" y="309"/>
                  </a:cubicBezTo>
                  <a:cubicBezTo>
                    <a:pt x="290" y="299"/>
                    <a:pt x="311" y="303"/>
                    <a:pt x="316" y="316"/>
                  </a:cubicBezTo>
                  <a:cubicBezTo>
                    <a:pt x="321" y="329"/>
                    <a:pt x="308" y="347"/>
                    <a:pt x="286" y="3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9" name="组合 48"/>
          <p:cNvGrpSpPr>
            <a:grpSpLocks noChangeAspect="1"/>
          </p:cNvGrpSpPr>
          <p:nvPr/>
        </p:nvGrpSpPr>
        <p:grpSpPr>
          <a:xfrm>
            <a:off x="7911953" y="4562102"/>
            <a:ext cx="396000" cy="396000"/>
            <a:chOff x="1937429" y="3075806"/>
            <a:chExt cx="1186377" cy="1187209"/>
          </a:xfrm>
          <a:solidFill>
            <a:schemeClr val="bg1"/>
          </a:solidFill>
        </p:grpSpPr>
        <p:sp>
          <p:nvSpPr>
            <p:cNvPr id="50" name="Freeform 228"/>
            <p:cNvSpPr/>
            <p:nvPr/>
          </p:nvSpPr>
          <p:spPr bwMode="auto">
            <a:xfrm>
              <a:off x="1937429" y="3075806"/>
              <a:ext cx="1186377" cy="1187209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8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1" name="Freeform 295"/>
            <p:cNvSpPr>
              <a:spLocks noEditPoints="1"/>
            </p:cNvSpPr>
            <p:nvPr/>
          </p:nvSpPr>
          <p:spPr bwMode="auto">
            <a:xfrm>
              <a:off x="2180361" y="3566663"/>
              <a:ext cx="703839" cy="498345"/>
            </a:xfrm>
            <a:custGeom>
              <a:avLst/>
              <a:gdLst>
                <a:gd name="T0" fmla="*/ 194 w 423"/>
                <a:gd name="T1" fmla="*/ 65 h 299"/>
                <a:gd name="T2" fmla="*/ 237 w 423"/>
                <a:gd name="T3" fmla="*/ 38 h 299"/>
                <a:gd name="T4" fmla="*/ 224 w 423"/>
                <a:gd name="T5" fmla="*/ 79 h 299"/>
                <a:gd name="T6" fmla="*/ 276 w 423"/>
                <a:gd name="T7" fmla="*/ 66 h 299"/>
                <a:gd name="T8" fmla="*/ 225 w 423"/>
                <a:gd name="T9" fmla="*/ 99 h 299"/>
                <a:gd name="T10" fmla="*/ 294 w 423"/>
                <a:gd name="T11" fmla="*/ 97 h 299"/>
                <a:gd name="T12" fmla="*/ 226 w 423"/>
                <a:gd name="T13" fmla="*/ 119 h 299"/>
                <a:gd name="T14" fmla="*/ 299 w 423"/>
                <a:gd name="T15" fmla="*/ 120 h 299"/>
                <a:gd name="T16" fmla="*/ 226 w 423"/>
                <a:gd name="T17" fmla="*/ 138 h 299"/>
                <a:gd name="T18" fmla="*/ 302 w 423"/>
                <a:gd name="T19" fmla="*/ 145 h 299"/>
                <a:gd name="T20" fmla="*/ 242 w 423"/>
                <a:gd name="T21" fmla="*/ 164 h 299"/>
                <a:gd name="T22" fmla="*/ 303 w 423"/>
                <a:gd name="T23" fmla="*/ 170 h 299"/>
                <a:gd name="T24" fmla="*/ 260 w 423"/>
                <a:gd name="T25" fmla="*/ 195 h 299"/>
                <a:gd name="T26" fmla="*/ 304 w 423"/>
                <a:gd name="T27" fmla="*/ 210 h 299"/>
                <a:gd name="T28" fmla="*/ 303 w 423"/>
                <a:gd name="T29" fmla="*/ 219 h 299"/>
                <a:gd name="T30" fmla="*/ 285 w 423"/>
                <a:gd name="T31" fmla="*/ 241 h 299"/>
                <a:gd name="T32" fmla="*/ 301 w 423"/>
                <a:gd name="T33" fmla="*/ 247 h 299"/>
                <a:gd name="T34" fmla="*/ 226 w 423"/>
                <a:gd name="T35" fmla="*/ 168 h 299"/>
                <a:gd name="T36" fmla="*/ 151 w 423"/>
                <a:gd name="T37" fmla="*/ 257 h 299"/>
                <a:gd name="T38" fmla="*/ 134 w 423"/>
                <a:gd name="T39" fmla="*/ 243 h 299"/>
                <a:gd name="T40" fmla="*/ 149 w 423"/>
                <a:gd name="T41" fmla="*/ 242 h 299"/>
                <a:gd name="T42" fmla="*/ 129 w 423"/>
                <a:gd name="T43" fmla="*/ 218 h 299"/>
                <a:gd name="T44" fmla="*/ 160 w 423"/>
                <a:gd name="T45" fmla="*/ 218 h 299"/>
                <a:gd name="T46" fmla="*/ 128 w 423"/>
                <a:gd name="T47" fmla="*/ 197 h 299"/>
                <a:gd name="T48" fmla="*/ 175 w 423"/>
                <a:gd name="T49" fmla="*/ 192 h 299"/>
                <a:gd name="T50" fmla="*/ 128 w 423"/>
                <a:gd name="T51" fmla="*/ 170 h 299"/>
                <a:gd name="T52" fmla="*/ 187 w 423"/>
                <a:gd name="T53" fmla="*/ 165 h 299"/>
                <a:gd name="T54" fmla="*/ 127 w 423"/>
                <a:gd name="T55" fmla="*/ 146 h 299"/>
                <a:gd name="T56" fmla="*/ 205 w 423"/>
                <a:gd name="T57" fmla="*/ 138 h 299"/>
                <a:gd name="T58" fmla="*/ 129 w 423"/>
                <a:gd name="T59" fmla="*/ 122 h 299"/>
                <a:gd name="T60" fmla="*/ 205 w 423"/>
                <a:gd name="T61" fmla="*/ 118 h 299"/>
                <a:gd name="T62" fmla="*/ 135 w 423"/>
                <a:gd name="T63" fmla="*/ 95 h 299"/>
                <a:gd name="T64" fmla="*/ 205 w 423"/>
                <a:gd name="T65" fmla="*/ 99 h 299"/>
                <a:gd name="T66" fmla="*/ 154 w 423"/>
                <a:gd name="T67" fmla="*/ 60 h 299"/>
                <a:gd name="T68" fmla="*/ 204 w 423"/>
                <a:gd name="T69" fmla="*/ 79 h 299"/>
                <a:gd name="T70" fmla="*/ 198 w 423"/>
                <a:gd name="T71" fmla="*/ 39 h 299"/>
                <a:gd name="T72" fmla="*/ 110 w 423"/>
                <a:gd name="T73" fmla="*/ 62 h 299"/>
                <a:gd name="T74" fmla="*/ 139 w 423"/>
                <a:gd name="T75" fmla="*/ 283 h 299"/>
                <a:gd name="T76" fmla="*/ 315 w 423"/>
                <a:gd name="T77" fmla="*/ 251 h 299"/>
                <a:gd name="T78" fmla="*/ 276 w 423"/>
                <a:gd name="T79" fmla="*/ 26 h 299"/>
                <a:gd name="T80" fmla="*/ 86 w 423"/>
                <a:gd name="T81" fmla="*/ 19 h 299"/>
                <a:gd name="T82" fmla="*/ 0 w 423"/>
                <a:gd name="T83" fmla="*/ 295 h 299"/>
                <a:gd name="T84" fmla="*/ 87 w 423"/>
                <a:gd name="T85" fmla="*/ 140 h 299"/>
                <a:gd name="T86" fmla="*/ 107 w 423"/>
                <a:gd name="T87" fmla="*/ 294 h 299"/>
                <a:gd name="T88" fmla="*/ 328 w 423"/>
                <a:gd name="T89" fmla="*/ 137 h 299"/>
                <a:gd name="T90" fmla="*/ 354 w 423"/>
                <a:gd name="T91" fmla="*/ 295 h 299"/>
                <a:gd name="T92" fmla="*/ 403 w 423"/>
                <a:gd name="T93" fmla="*/ 103 h 299"/>
                <a:gd name="T94" fmla="*/ 214 w 423"/>
                <a:gd name="T95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3" h="299">
                  <a:moveTo>
                    <a:pt x="198" y="39"/>
                  </a:moveTo>
                  <a:cubicBezTo>
                    <a:pt x="173" y="46"/>
                    <a:pt x="164" y="62"/>
                    <a:pt x="194" y="65"/>
                  </a:cubicBezTo>
                  <a:cubicBezTo>
                    <a:pt x="212" y="59"/>
                    <a:pt x="216" y="57"/>
                    <a:pt x="235" y="65"/>
                  </a:cubicBezTo>
                  <a:cubicBezTo>
                    <a:pt x="265" y="58"/>
                    <a:pt x="256" y="54"/>
                    <a:pt x="237" y="38"/>
                  </a:cubicBezTo>
                  <a:cubicBezTo>
                    <a:pt x="244" y="34"/>
                    <a:pt x="254" y="40"/>
                    <a:pt x="269" y="52"/>
                  </a:cubicBezTo>
                  <a:cubicBezTo>
                    <a:pt x="281" y="60"/>
                    <a:pt x="229" y="79"/>
                    <a:pt x="224" y="79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48" y="92"/>
                    <a:pt x="288" y="91"/>
                    <a:pt x="276" y="66"/>
                  </a:cubicBezTo>
                  <a:cubicBezTo>
                    <a:pt x="276" y="51"/>
                    <a:pt x="288" y="64"/>
                    <a:pt x="284" y="81"/>
                  </a:cubicBezTo>
                  <a:cubicBezTo>
                    <a:pt x="279" y="97"/>
                    <a:pt x="246" y="97"/>
                    <a:pt x="225" y="99"/>
                  </a:cubicBezTo>
                  <a:cubicBezTo>
                    <a:pt x="224" y="101"/>
                    <a:pt x="227" y="107"/>
                    <a:pt x="225" y="110"/>
                  </a:cubicBezTo>
                  <a:cubicBezTo>
                    <a:pt x="249" y="114"/>
                    <a:pt x="277" y="120"/>
                    <a:pt x="294" y="97"/>
                  </a:cubicBezTo>
                  <a:cubicBezTo>
                    <a:pt x="295" y="107"/>
                    <a:pt x="295" y="107"/>
                    <a:pt x="295" y="107"/>
                  </a:cubicBezTo>
                  <a:cubicBezTo>
                    <a:pt x="278" y="127"/>
                    <a:pt x="250" y="121"/>
                    <a:pt x="226" y="119"/>
                  </a:cubicBezTo>
                  <a:cubicBezTo>
                    <a:pt x="226" y="123"/>
                    <a:pt x="226" y="124"/>
                    <a:pt x="226" y="129"/>
                  </a:cubicBezTo>
                  <a:cubicBezTo>
                    <a:pt x="248" y="134"/>
                    <a:pt x="272" y="150"/>
                    <a:pt x="299" y="120"/>
                  </a:cubicBezTo>
                  <a:cubicBezTo>
                    <a:pt x="300" y="132"/>
                    <a:pt x="300" y="132"/>
                    <a:pt x="300" y="132"/>
                  </a:cubicBezTo>
                  <a:cubicBezTo>
                    <a:pt x="277" y="154"/>
                    <a:pt x="249" y="145"/>
                    <a:pt x="226" y="138"/>
                  </a:cubicBezTo>
                  <a:cubicBezTo>
                    <a:pt x="227" y="140"/>
                    <a:pt x="227" y="144"/>
                    <a:pt x="227" y="147"/>
                  </a:cubicBezTo>
                  <a:cubicBezTo>
                    <a:pt x="241" y="158"/>
                    <a:pt x="280" y="181"/>
                    <a:pt x="302" y="145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281" y="179"/>
                    <a:pt x="259" y="171"/>
                    <a:pt x="242" y="164"/>
                  </a:cubicBezTo>
                  <a:cubicBezTo>
                    <a:pt x="243" y="173"/>
                    <a:pt x="243" y="173"/>
                    <a:pt x="243" y="173"/>
                  </a:cubicBezTo>
                  <a:cubicBezTo>
                    <a:pt x="253" y="192"/>
                    <a:pt x="291" y="199"/>
                    <a:pt x="303" y="170"/>
                  </a:cubicBezTo>
                  <a:cubicBezTo>
                    <a:pt x="303" y="181"/>
                    <a:pt x="303" y="181"/>
                    <a:pt x="303" y="181"/>
                  </a:cubicBezTo>
                  <a:cubicBezTo>
                    <a:pt x="298" y="193"/>
                    <a:pt x="276" y="199"/>
                    <a:pt x="260" y="195"/>
                  </a:cubicBezTo>
                  <a:cubicBezTo>
                    <a:pt x="261" y="207"/>
                    <a:pt x="285" y="221"/>
                    <a:pt x="303" y="198"/>
                  </a:cubicBezTo>
                  <a:cubicBezTo>
                    <a:pt x="304" y="210"/>
                    <a:pt x="304" y="210"/>
                    <a:pt x="304" y="210"/>
                  </a:cubicBezTo>
                  <a:cubicBezTo>
                    <a:pt x="295" y="214"/>
                    <a:pt x="284" y="217"/>
                    <a:pt x="274" y="221"/>
                  </a:cubicBezTo>
                  <a:cubicBezTo>
                    <a:pt x="277" y="234"/>
                    <a:pt x="288" y="236"/>
                    <a:pt x="303" y="219"/>
                  </a:cubicBezTo>
                  <a:cubicBezTo>
                    <a:pt x="303" y="221"/>
                    <a:pt x="303" y="224"/>
                    <a:pt x="303" y="226"/>
                  </a:cubicBezTo>
                  <a:cubicBezTo>
                    <a:pt x="298" y="232"/>
                    <a:pt x="290" y="236"/>
                    <a:pt x="285" y="241"/>
                  </a:cubicBezTo>
                  <a:cubicBezTo>
                    <a:pt x="282" y="248"/>
                    <a:pt x="288" y="250"/>
                    <a:pt x="300" y="243"/>
                  </a:cubicBezTo>
                  <a:cubicBezTo>
                    <a:pt x="299" y="246"/>
                    <a:pt x="302" y="246"/>
                    <a:pt x="301" y="247"/>
                  </a:cubicBezTo>
                  <a:cubicBezTo>
                    <a:pt x="297" y="252"/>
                    <a:pt x="290" y="253"/>
                    <a:pt x="286" y="258"/>
                  </a:cubicBezTo>
                  <a:cubicBezTo>
                    <a:pt x="266" y="219"/>
                    <a:pt x="254" y="194"/>
                    <a:pt x="226" y="168"/>
                  </a:cubicBezTo>
                  <a:cubicBezTo>
                    <a:pt x="220" y="169"/>
                    <a:pt x="213" y="169"/>
                    <a:pt x="207" y="169"/>
                  </a:cubicBezTo>
                  <a:cubicBezTo>
                    <a:pt x="184" y="193"/>
                    <a:pt x="161" y="220"/>
                    <a:pt x="151" y="257"/>
                  </a:cubicBezTo>
                  <a:cubicBezTo>
                    <a:pt x="145" y="254"/>
                    <a:pt x="143" y="254"/>
                    <a:pt x="134" y="247"/>
                  </a:cubicBezTo>
                  <a:cubicBezTo>
                    <a:pt x="135" y="246"/>
                    <a:pt x="132" y="242"/>
                    <a:pt x="134" y="243"/>
                  </a:cubicBezTo>
                  <a:cubicBezTo>
                    <a:pt x="138" y="244"/>
                    <a:pt x="143" y="249"/>
                    <a:pt x="146" y="250"/>
                  </a:cubicBezTo>
                  <a:cubicBezTo>
                    <a:pt x="149" y="250"/>
                    <a:pt x="147" y="242"/>
                    <a:pt x="149" y="242"/>
                  </a:cubicBezTo>
                  <a:cubicBezTo>
                    <a:pt x="141" y="234"/>
                    <a:pt x="134" y="231"/>
                    <a:pt x="129" y="226"/>
                  </a:cubicBezTo>
                  <a:cubicBezTo>
                    <a:pt x="129" y="218"/>
                    <a:pt x="129" y="218"/>
                    <a:pt x="129" y="218"/>
                  </a:cubicBezTo>
                  <a:cubicBezTo>
                    <a:pt x="136" y="226"/>
                    <a:pt x="143" y="233"/>
                    <a:pt x="153" y="234"/>
                  </a:cubicBezTo>
                  <a:cubicBezTo>
                    <a:pt x="154" y="226"/>
                    <a:pt x="158" y="222"/>
                    <a:pt x="160" y="218"/>
                  </a:cubicBezTo>
                  <a:cubicBezTo>
                    <a:pt x="142" y="220"/>
                    <a:pt x="134" y="214"/>
                    <a:pt x="128" y="206"/>
                  </a:cubicBezTo>
                  <a:cubicBezTo>
                    <a:pt x="128" y="197"/>
                    <a:pt x="128" y="197"/>
                    <a:pt x="128" y="197"/>
                  </a:cubicBezTo>
                  <a:cubicBezTo>
                    <a:pt x="139" y="210"/>
                    <a:pt x="144" y="215"/>
                    <a:pt x="166" y="207"/>
                  </a:cubicBezTo>
                  <a:cubicBezTo>
                    <a:pt x="167" y="205"/>
                    <a:pt x="175" y="195"/>
                    <a:pt x="175" y="192"/>
                  </a:cubicBezTo>
                  <a:cubicBezTo>
                    <a:pt x="144" y="202"/>
                    <a:pt x="137" y="188"/>
                    <a:pt x="128" y="180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36" y="181"/>
                    <a:pt x="157" y="203"/>
                    <a:pt x="187" y="174"/>
                  </a:cubicBezTo>
                  <a:cubicBezTo>
                    <a:pt x="187" y="172"/>
                    <a:pt x="187" y="167"/>
                    <a:pt x="187" y="165"/>
                  </a:cubicBezTo>
                  <a:cubicBezTo>
                    <a:pt x="166" y="174"/>
                    <a:pt x="144" y="176"/>
                    <a:pt x="127" y="155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56" y="180"/>
                    <a:pt x="183" y="161"/>
                    <a:pt x="206" y="147"/>
                  </a:cubicBezTo>
                  <a:cubicBezTo>
                    <a:pt x="205" y="145"/>
                    <a:pt x="206" y="141"/>
                    <a:pt x="205" y="138"/>
                  </a:cubicBezTo>
                  <a:cubicBezTo>
                    <a:pt x="173" y="153"/>
                    <a:pt x="148" y="144"/>
                    <a:pt x="130" y="133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49" y="141"/>
                    <a:pt x="178" y="142"/>
                    <a:pt x="206" y="128"/>
                  </a:cubicBezTo>
                  <a:cubicBezTo>
                    <a:pt x="205" y="125"/>
                    <a:pt x="206" y="121"/>
                    <a:pt x="205" y="118"/>
                  </a:cubicBezTo>
                  <a:cubicBezTo>
                    <a:pt x="170" y="127"/>
                    <a:pt x="148" y="119"/>
                    <a:pt x="135" y="105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51" y="117"/>
                    <a:pt x="178" y="117"/>
                    <a:pt x="205" y="110"/>
                  </a:cubicBezTo>
                  <a:cubicBezTo>
                    <a:pt x="205" y="106"/>
                    <a:pt x="205" y="102"/>
                    <a:pt x="205" y="99"/>
                  </a:cubicBezTo>
                  <a:cubicBezTo>
                    <a:pt x="177" y="102"/>
                    <a:pt x="153" y="96"/>
                    <a:pt x="146" y="81"/>
                  </a:cubicBezTo>
                  <a:cubicBezTo>
                    <a:pt x="143" y="68"/>
                    <a:pt x="146" y="55"/>
                    <a:pt x="154" y="60"/>
                  </a:cubicBezTo>
                  <a:cubicBezTo>
                    <a:pt x="143" y="80"/>
                    <a:pt x="161" y="98"/>
                    <a:pt x="205" y="92"/>
                  </a:cubicBezTo>
                  <a:cubicBezTo>
                    <a:pt x="204" y="90"/>
                    <a:pt x="204" y="81"/>
                    <a:pt x="204" y="79"/>
                  </a:cubicBezTo>
                  <a:cubicBezTo>
                    <a:pt x="185" y="72"/>
                    <a:pt x="161" y="67"/>
                    <a:pt x="165" y="53"/>
                  </a:cubicBezTo>
                  <a:cubicBezTo>
                    <a:pt x="173" y="40"/>
                    <a:pt x="183" y="34"/>
                    <a:pt x="198" y="39"/>
                  </a:cubicBezTo>
                  <a:close/>
                  <a:moveTo>
                    <a:pt x="137" y="27"/>
                  </a:moveTo>
                  <a:cubicBezTo>
                    <a:pt x="120" y="27"/>
                    <a:pt x="111" y="39"/>
                    <a:pt x="110" y="62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09" y="268"/>
                    <a:pt x="117" y="281"/>
                    <a:pt x="139" y="283"/>
                  </a:cubicBezTo>
                  <a:cubicBezTo>
                    <a:pt x="291" y="282"/>
                    <a:pt x="291" y="282"/>
                    <a:pt x="291" y="282"/>
                  </a:cubicBezTo>
                  <a:cubicBezTo>
                    <a:pt x="309" y="282"/>
                    <a:pt x="317" y="271"/>
                    <a:pt x="315" y="25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20" y="33"/>
                    <a:pt x="302" y="25"/>
                    <a:pt x="276" y="26"/>
                  </a:cubicBezTo>
                  <a:cubicBezTo>
                    <a:pt x="137" y="27"/>
                    <a:pt x="137" y="27"/>
                    <a:pt x="137" y="27"/>
                  </a:cubicBezTo>
                  <a:close/>
                  <a:moveTo>
                    <a:pt x="86" y="19"/>
                  </a:moveTo>
                  <a:cubicBezTo>
                    <a:pt x="59" y="26"/>
                    <a:pt x="22" y="76"/>
                    <a:pt x="14" y="148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76" y="294"/>
                    <a:pt x="76" y="294"/>
                    <a:pt x="76" y="294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92" y="131"/>
                    <a:pt x="96" y="131"/>
                    <a:pt x="99" y="14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321" y="299"/>
                    <a:pt x="321" y="299"/>
                    <a:pt x="321" y="299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31" y="131"/>
                    <a:pt x="334" y="130"/>
                    <a:pt x="338" y="134"/>
                  </a:cubicBezTo>
                  <a:cubicBezTo>
                    <a:pt x="354" y="295"/>
                    <a:pt x="354" y="295"/>
                    <a:pt x="354" y="295"/>
                  </a:cubicBezTo>
                  <a:cubicBezTo>
                    <a:pt x="423" y="298"/>
                    <a:pt x="423" y="298"/>
                    <a:pt x="423" y="298"/>
                  </a:cubicBezTo>
                  <a:cubicBezTo>
                    <a:pt x="403" y="103"/>
                    <a:pt x="403" y="103"/>
                    <a:pt x="403" y="103"/>
                  </a:cubicBezTo>
                  <a:cubicBezTo>
                    <a:pt x="401" y="65"/>
                    <a:pt x="385" y="42"/>
                    <a:pt x="349" y="26"/>
                  </a:cubicBezTo>
                  <a:cubicBezTo>
                    <a:pt x="349" y="26"/>
                    <a:pt x="285" y="0"/>
                    <a:pt x="214" y="0"/>
                  </a:cubicBezTo>
                  <a:cubicBezTo>
                    <a:pt x="130" y="0"/>
                    <a:pt x="86" y="19"/>
                    <a:pt x="86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2" name="Oval 296"/>
            <p:cNvSpPr>
              <a:spLocks noChangeArrowheads="1"/>
            </p:cNvSpPr>
            <p:nvPr/>
          </p:nvSpPr>
          <p:spPr bwMode="auto">
            <a:xfrm>
              <a:off x="2375040" y="3187289"/>
              <a:ext cx="311153" cy="31115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53" name="组合 52"/>
          <p:cNvGrpSpPr>
            <a:grpSpLocks noChangeAspect="1"/>
          </p:cNvGrpSpPr>
          <p:nvPr/>
        </p:nvGrpSpPr>
        <p:grpSpPr>
          <a:xfrm>
            <a:off x="8471701" y="4562102"/>
            <a:ext cx="396000" cy="396000"/>
            <a:chOff x="5722020" y="3075806"/>
            <a:chExt cx="1188041" cy="1187209"/>
          </a:xfrm>
          <a:solidFill>
            <a:schemeClr val="bg1"/>
          </a:solidFill>
        </p:grpSpPr>
        <p:sp>
          <p:nvSpPr>
            <p:cNvPr id="54" name="Freeform 234"/>
            <p:cNvSpPr/>
            <p:nvPr/>
          </p:nvSpPr>
          <p:spPr bwMode="auto">
            <a:xfrm>
              <a:off x="5722020" y="3075806"/>
              <a:ext cx="1188041" cy="1187209"/>
            </a:xfrm>
            <a:custGeom>
              <a:avLst/>
              <a:gdLst>
                <a:gd name="T0" fmla="*/ 555 w 714"/>
                <a:gd name="T1" fmla="*/ 60 h 713"/>
                <a:gd name="T2" fmla="*/ 357 w 714"/>
                <a:gd name="T3" fmla="*/ 0 h 713"/>
                <a:gd name="T4" fmla="*/ 46 w 714"/>
                <a:gd name="T5" fmla="*/ 181 h 713"/>
                <a:gd name="T6" fmla="*/ 0 w 714"/>
                <a:gd name="T7" fmla="*/ 356 h 713"/>
                <a:gd name="T8" fmla="*/ 44 w 714"/>
                <a:gd name="T9" fmla="*/ 528 h 713"/>
                <a:gd name="T10" fmla="*/ 357 w 714"/>
                <a:gd name="T11" fmla="*/ 713 h 713"/>
                <a:gd name="T12" fmla="*/ 631 w 714"/>
                <a:gd name="T13" fmla="*/ 584 h 713"/>
                <a:gd name="T14" fmla="*/ 714 w 714"/>
                <a:gd name="T15" fmla="*/ 356 h 713"/>
                <a:gd name="T16" fmla="*/ 555 w 714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4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4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3" y="522"/>
                    <a:pt x="714" y="443"/>
                    <a:pt x="714" y="356"/>
                  </a:cubicBezTo>
                  <a:cubicBezTo>
                    <a:pt x="714" y="233"/>
                    <a:pt x="651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5" name="Freeform 310"/>
            <p:cNvSpPr>
              <a:spLocks noEditPoints="1"/>
            </p:cNvSpPr>
            <p:nvPr/>
          </p:nvSpPr>
          <p:spPr bwMode="auto">
            <a:xfrm>
              <a:off x="5881757" y="3270485"/>
              <a:ext cx="898518" cy="796187"/>
            </a:xfrm>
            <a:custGeom>
              <a:avLst/>
              <a:gdLst>
                <a:gd name="T0" fmla="*/ 257 w 540"/>
                <a:gd name="T1" fmla="*/ 305 h 478"/>
                <a:gd name="T2" fmla="*/ 240 w 540"/>
                <a:gd name="T3" fmla="*/ 257 h 478"/>
                <a:gd name="T4" fmla="*/ 172 w 540"/>
                <a:gd name="T5" fmla="*/ 477 h 478"/>
                <a:gd name="T6" fmla="*/ 0 w 540"/>
                <a:gd name="T7" fmla="*/ 166 h 478"/>
                <a:gd name="T8" fmla="*/ 52 w 540"/>
                <a:gd name="T9" fmla="*/ 146 h 478"/>
                <a:gd name="T10" fmla="*/ 64 w 540"/>
                <a:gd name="T11" fmla="*/ 179 h 478"/>
                <a:gd name="T12" fmla="*/ 142 w 540"/>
                <a:gd name="T13" fmla="*/ 171 h 478"/>
                <a:gd name="T14" fmla="*/ 199 w 540"/>
                <a:gd name="T15" fmla="*/ 166 h 478"/>
                <a:gd name="T16" fmla="*/ 207 w 540"/>
                <a:gd name="T17" fmla="*/ 230 h 478"/>
                <a:gd name="T18" fmla="*/ 216 w 540"/>
                <a:gd name="T19" fmla="*/ 181 h 478"/>
                <a:gd name="T20" fmla="*/ 282 w 540"/>
                <a:gd name="T21" fmla="*/ 170 h 478"/>
                <a:gd name="T22" fmla="*/ 358 w 540"/>
                <a:gd name="T23" fmla="*/ 175 h 478"/>
                <a:gd name="T24" fmla="*/ 374 w 540"/>
                <a:gd name="T25" fmla="*/ 171 h 478"/>
                <a:gd name="T26" fmla="*/ 500 w 540"/>
                <a:gd name="T27" fmla="*/ 188 h 478"/>
                <a:gd name="T28" fmla="*/ 504 w 540"/>
                <a:gd name="T29" fmla="*/ 236 h 478"/>
                <a:gd name="T30" fmla="*/ 506 w 540"/>
                <a:gd name="T31" fmla="*/ 213 h 478"/>
                <a:gd name="T32" fmla="*/ 429 w 540"/>
                <a:gd name="T33" fmla="*/ 173 h 478"/>
                <a:gd name="T34" fmla="*/ 364 w 540"/>
                <a:gd name="T35" fmla="*/ 177 h 478"/>
                <a:gd name="T36" fmla="*/ 362 w 540"/>
                <a:gd name="T37" fmla="*/ 175 h 478"/>
                <a:gd name="T38" fmla="*/ 342 w 540"/>
                <a:gd name="T39" fmla="*/ 166 h 478"/>
                <a:gd name="T40" fmla="*/ 220 w 540"/>
                <a:gd name="T41" fmla="*/ 177 h 478"/>
                <a:gd name="T42" fmla="*/ 207 w 540"/>
                <a:gd name="T43" fmla="*/ 212 h 478"/>
                <a:gd name="T44" fmla="*/ 194 w 540"/>
                <a:gd name="T45" fmla="*/ 180 h 478"/>
                <a:gd name="T46" fmla="*/ 64 w 540"/>
                <a:gd name="T47" fmla="*/ 167 h 478"/>
                <a:gd name="T48" fmla="*/ 54 w 540"/>
                <a:gd name="T49" fmla="*/ 137 h 478"/>
                <a:gd name="T50" fmla="*/ 25 w 540"/>
                <a:gd name="T51" fmla="*/ 80 h 478"/>
                <a:gd name="T52" fmla="*/ 50 w 540"/>
                <a:gd name="T53" fmla="*/ 81 h 478"/>
                <a:gd name="T54" fmla="*/ 53 w 540"/>
                <a:gd name="T55" fmla="*/ 108 h 478"/>
                <a:gd name="T56" fmla="*/ 80 w 540"/>
                <a:gd name="T57" fmla="*/ 85 h 478"/>
                <a:gd name="T58" fmla="*/ 105 w 540"/>
                <a:gd name="T59" fmla="*/ 95 h 478"/>
                <a:gd name="T60" fmla="*/ 124 w 540"/>
                <a:gd name="T61" fmla="*/ 85 h 478"/>
                <a:gd name="T62" fmla="*/ 197 w 540"/>
                <a:gd name="T63" fmla="*/ 80 h 478"/>
                <a:gd name="T64" fmla="*/ 201 w 540"/>
                <a:gd name="T65" fmla="*/ 104 h 478"/>
                <a:gd name="T66" fmla="*/ 238 w 540"/>
                <a:gd name="T67" fmla="*/ 85 h 478"/>
                <a:gd name="T68" fmla="*/ 352 w 540"/>
                <a:gd name="T69" fmla="*/ 82 h 478"/>
                <a:gd name="T70" fmla="*/ 363 w 540"/>
                <a:gd name="T71" fmla="*/ 105 h 478"/>
                <a:gd name="T72" fmla="*/ 394 w 540"/>
                <a:gd name="T73" fmla="*/ 85 h 478"/>
                <a:gd name="T74" fmla="*/ 417 w 540"/>
                <a:gd name="T75" fmla="*/ 84 h 478"/>
                <a:gd name="T76" fmla="*/ 501 w 540"/>
                <a:gd name="T77" fmla="*/ 64 h 478"/>
                <a:gd name="T78" fmla="*/ 510 w 540"/>
                <a:gd name="T79" fmla="*/ 87 h 478"/>
                <a:gd name="T80" fmla="*/ 502 w 540"/>
                <a:gd name="T81" fmla="*/ 61 h 478"/>
                <a:gd name="T82" fmla="*/ 404 w 540"/>
                <a:gd name="T83" fmla="*/ 90 h 478"/>
                <a:gd name="T84" fmla="*/ 379 w 540"/>
                <a:gd name="T85" fmla="*/ 80 h 478"/>
                <a:gd name="T86" fmla="*/ 359 w 540"/>
                <a:gd name="T87" fmla="*/ 66 h 478"/>
                <a:gd name="T88" fmla="*/ 354 w 540"/>
                <a:gd name="T89" fmla="*/ 67 h 478"/>
                <a:gd name="T90" fmla="*/ 253 w 540"/>
                <a:gd name="T91" fmla="*/ 84 h 478"/>
                <a:gd name="T92" fmla="*/ 232 w 540"/>
                <a:gd name="T93" fmla="*/ 81 h 478"/>
                <a:gd name="T94" fmla="*/ 205 w 540"/>
                <a:gd name="T95" fmla="*/ 74 h 478"/>
                <a:gd name="T96" fmla="*/ 126 w 540"/>
                <a:gd name="T97" fmla="*/ 82 h 478"/>
                <a:gd name="T98" fmla="*/ 104 w 540"/>
                <a:gd name="T99" fmla="*/ 93 h 478"/>
                <a:gd name="T100" fmla="*/ 93 w 540"/>
                <a:gd name="T101" fmla="*/ 87 h 478"/>
                <a:gd name="T102" fmla="*/ 59 w 540"/>
                <a:gd name="T103" fmla="*/ 96 h 478"/>
                <a:gd name="T104" fmla="*/ 52 w 540"/>
                <a:gd name="T105" fmla="*/ 66 h 478"/>
                <a:gd name="T106" fmla="*/ 357 w 540"/>
                <a:gd name="T107" fmla="*/ 63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40" h="478">
                  <a:moveTo>
                    <a:pt x="239" y="195"/>
                  </a:moveTo>
                  <a:cubicBezTo>
                    <a:pt x="203" y="99"/>
                    <a:pt x="254" y="48"/>
                    <a:pt x="313" y="26"/>
                  </a:cubicBezTo>
                  <a:cubicBezTo>
                    <a:pt x="378" y="0"/>
                    <a:pt x="476" y="92"/>
                    <a:pt x="540" y="189"/>
                  </a:cubicBezTo>
                  <a:cubicBezTo>
                    <a:pt x="534" y="333"/>
                    <a:pt x="374" y="420"/>
                    <a:pt x="352" y="417"/>
                  </a:cubicBezTo>
                  <a:cubicBezTo>
                    <a:pt x="285" y="447"/>
                    <a:pt x="240" y="377"/>
                    <a:pt x="257" y="305"/>
                  </a:cubicBezTo>
                  <a:cubicBezTo>
                    <a:pt x="250" y="296"/>
                    <a:pt x="228" y="277"/>
                    <a:pt x="228" y="335"/>
                  </a:cubicBezTo>
                  <a:cubicBezTo>
                    <a:pt x="228" y="383"/>
                    <a:pt x="228" y="430"/>
                    <a:pt x="228" y="478"/>
                  </a:cubicBezTo>
                  <a:cubicBezTo>
                    <a:pt x="214" y="478"/>
                    <a:pt x="200" y="478"/>
                    <a:pt x="186" y="478"/>
                  </a:cubicBezTo>
                  <a:cubicBezTo>
                    <a:pt x="186" y="422"/>
                    <a:pt x="186" y="367"/>
                    <a:pt x="186" y="311"/>
                  </a:cubicBezTo>
                  <a:cubicBezTo>
                    <a:pt x="194" y="280"/>
                    <a:pt x="209" y="258"/>
                    <a:pt x="240" y="257"/>
                  </a:cubicBezTo>
                  <a:cubicBezTo>
                    <a:pt x="265" y="257"/>
                    <a:pt x="289" y="257"/>
                    <a:pt x="314" y="257"/>
                  </a:cubicBezTo>
                  <a:cubicBezTo>
                    <a:pt x="314" y="251"/>
                    <a:pt x="314" y="245"/>
                    <a:pt x="314" y="239"/>
                  </a:cubicBezTo>
                  <a:cubicBezTo>
                    <a:pt x="279" y="239"/>
                    <a:pt x="245" y="239"/>
                    <a:pt x="210" y="239"/>
                  </a:cubicBezTo>
                  <a:cubicBezTo>
                    <a:pt x="175" y="250"/>
                    <a:pt x="173" y="277"/>
                    <a:pt x="172" y="305"/>
                  </a:cubicBezTo>
                  <a:cubicBezTo>
                    <a:pt x="172" y="362"/>
                    <a:pt x="172" y="420"/>
                    <a:pt x="172" y="477"/>
                  </a:cubicBezTo>
                  <a:cubicBezTo>
                    <a:pt x="157" y="477"/>
                    <a:pt x="144" y="477"/>
                    <a:pt x="129" y="477"/>
                  </a:cubicBezTo>
                  <a:cubicBezTo>
                    <a:pt x="129" y="419"/>
                    <a:pt x="129" y="361"/>
                    <a:pt x="129" y="303"/>
                  </a:cubicBezTo>
                  <a:cubicBezTo>
                    <a:pt x="145" y="234"/>
                    <a:pt x="183" y="187"/>
                    <a:pt x="239" y="195"/>
                  </a:cubicBezTo>
                  <a:close/>
                  <a:moveTo>
                    <a:pt x="2" y="162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10" y="170"/>
                    <a:pt x="12" y="171"/>
                    <a:pt x="24" y="168"/>
                  </a:cubicBezTo>
                  <a:cubicBezTo>
                    <a:pt x="32" y="168"/>
                    <a:pt x="40" y="168"/>
                    <a:pt x="47" y="172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50" y="162"/>
                    <a:pt x="50" y="153"/>
                    <a:pt x="52" y="146"/>
                  </a:cubicBezTo>
                  <a:cubicBezTo>
                    <a:pt x="53" y="155"/>
                    <a:pt x="53" y="165"/>
                    <a:pt x="52" y="175"/>
                  </a:cubicBezTo>
                  <a:cubicBezTo>
                    <a:pt x="52" y="180"/>
                    <a:pt x="50" y="211"/>
                    <a:pt x="55" y="212"/>
                  </a:cubicBezTo>
                  <a:cubicBezTo>
                    <a:pt x="58" y="212"/>
                    <a:pt x="60" y="208"/>
                    <a:pt x="61" y="202"/>
                  </a:cubicBezTo>
                  <a:cubicBezTo>
                    <a:pt x="62" y="196"/>
                    <a:pt x="63" y="187"/>
                    <a:pt x="64" y="179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4" y="175"/>
                    <a:pt x="65" y="172"/>
                    <a:pt x="67" y="170"/>
                  </a:cubicBezTo>
                  <a:cubicBezTo>
                    <a:pt x="69" y="169"/>
                    <a:pt x="73" y="168"/>
                    <a:pt x="78" y="168"/>
                  </a:cubicBezTo>
                  <a:cubicBezTo>
                    <a:pt x="85" y="166"/>
                    <a:pt x="95" y="155"/>
                    <a:pt x="102" y="160"/>
                  </a:cubicBezTo>
                  <a:cubicBezTo>
                    <a:pt x="104" y="158"/>
                    <a:pt x="117" y="156"/>
                    <a:pt x="121" y="160"/>
                  </a:cubicBezTo>
                  <a:cubicBezTo>
                    <a:pt x="128" y="162"/>
                    <a:pt x="135" y="166"/>
                    <a:pt x="142" y="171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59" y="183"/>
                    <a:pt x="176" y="187"/>
                    <a:pt x="195" y="184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9" y="180"/>
                    <a:pt x="199" y="173"/>
                    <a:pt x="199" y="166"/>
                  </a:cubicBezTo>
                  <a:cubicBezTo>
                    <a:pt x="199" y="160"/>
                    <a:pt x="200" y="153"/>
                    <a:pt x="201" y="150"/>
                  </a:cubicBezTo>
                  <a:cubicBezTo>
                    <a:pt x="203" y="156"/>
                    <a:pt x="203" y="165"/>
                    <a:pt x="203" y="175"/>
                  </a:cubicBezTo>
                  <a:cubicBezTo>
                    <a:pt x="204" y="181"/>
                    <a:pt x="196" y="234"/>
                    <a:pt x="204" y="233"/>
                  </a:cubicBezTo>
                  <a:cubicBezTo>
                    <a:pt x="204" y="233"/>
                    <a:pt x="204" y="233"/>
                    <a:pt x="204" y="233"/>
                  </a:cubicBezTo>
                  <a:cubicBezTo>
                    <a:pt x="205" y="233"/>
                    <a:pt x="206" y="232"/>
                    <a:pt x="207" y="230"/>
                  </a:cubicBezTo>
                  <a:cubicBezTo>
                    <a:pt x="208" y="228"/>
                    <a:pt x="210" y="222"/>
                    <a:pt x="211" y="213"/>
                  </a:cubicBezTo>
                  <a:cubicBezTo>
                    <a:pt x="213" y="208"/>
                    <a:pt x="213" y="201"/>
                    <a:pt x="213" y="195"/>
                  </a:cubicBezTo>
                  <a:cubicBezTo>
                    <a:pt x="213" y="189"/>
                    <a:pt x="213" y="184"/>
                    <a:pt x="214" y="182"/>
                  </a:cubicBezTo>
                  <a:cubicBezTo>
                    <a:pt x="214" y="181"/>
                    <a:pt x="214" y="181"/>
                    <a:pt x="215" y="181"/>
                  </a:cubicBezTo>
                  <a:cubicBezTo>
                    <a:pt x="216" y="181"/>
                    <a:pt x="216" y="181"/>
                    <a:pt x="216" y="181"/>
                  </a:cubicBezTo>
                  <a:cubicBezTo>
                    <a:pt x="217" y="181"/>
                    <a:pt x="218" y="181"/>
                    <a:pt x="220" y="181"/>
                  </a:cubicBezTo>
                  <a:cubicBezTo>
                    <a:pt x="224" y="182"/>
                    <a:pt x="228" y="182"/>
                    <a:pt x="234" y="178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9" y="172"/>
                    <a:pt x="249" y="172"/>
                    <a:pt x="261" y="172"/>
                  </a:cubicBezTo>
                  <a:cubicBezTo>
                    <a:pt x="263" y="173"/>
                    <a:pt x="282" y="172"/>
                    <a:pt x="282" y="170"/>
                  </a:cubicBezTo>
                  <a:cubicBezTo>
                    <a:pt x="304" y="169"/>
                    <a:pt x="320" y="170"/>
                    <a:pt x="341" y="170"/>
                  </a:cubicBezTo>
                  <a:cubicBezTo>
                    <a:pt x="341" y="170"/>
                    <a:pt x="341" y="170"/>
                    <a:pt x="341" y="170"/>
                  </a:cubicBezTo>
                  <a:cubicBezTo>
                    <a:pt x="344" y="171"/>
                    <a:pt x="348" y="171"/>
                    <a:pt x="351" y="171"/>
                  </a:cubicBezTo>
                  <a:cubicBezTo>
                    <a:pt x="356" y="168"/>
                    <a:pt x="357" y="156"/>
                    <a:pt x="358" y="143"/>
                  </a:cubicBezTo>
                  <a:cubicBezTo>
                    <a:pt x="358" y="150"/>
                    <a:pt x="358" y="160"/>
                    <a:pt x="358" y="175"/>
                  </a:cubicBezTo>
                  <a:cubicBezTo>
                    <a:pt x="358" y="175"/>
                    <a:pt x="358" y="175"/>
                    <a:pt x="358" y="175"/>
                  </a:cubicBezTo>
                  <a:cubicBezTo>
                    <a:pt x="358" y="179"/>
                    <a:pt x="354" y="217"/>
                    <a:pt x="362" y="213"/>
                  </a:cubicBezTo>
                  <a:cubicBezTo>
                    <a:pt x="365" y="210"/>
                    <a:pt x="366" y="202"/>
                    <a:pt x="367" y="198"/>
                  </a:cubicBezTo>
                  <a:cubicBezTo>
                    <a:pt x="367" y="193"/>
                    <a:pt x="368" y="188"/>
                    <a:pt x="369" y="178"/>
                  </a:cubicBezTo>
                  <a:cubicBezTo>
                    <a:pt x="369" y="172"/>
                    <a:pt x="371" y="170"/>
                    <a:pt x="374" y="171"/>
                  </a:cubicBezTo>
                  <a:cubicBezTo>
                    <a:pt x="377" y="171"/>
                    <a:pt x="380" y="173"/>
                    <a:pt x="383" y="175"/>
                  </a:cubicBezTo>
                  <a:cubicBezTo>
                    <a:pt x="389" y="179"/>
                    <a:pt x="401" y="178"/>
                    <a:pt x="408" y="178"/>
                  </a:cubicBezTo>
                  <a:cubicBezTo>
                    <a:pt x="415" y="178"/>
                    <a:pt x="422" y="178"/>
                    <a:pt x="429" y="177"/>
                  </a:cubicBezTo>
                  <a:cubicBezTo>
                    <a:pt x="429" y="177"/>
                    <a:pt x="465" y="179"/>
                    <a:pt x="468" y="179"/>
                  </a:cubicBezTo>
                  <a:cubicBezTo>
                    <a:pt x="479" y="181"/>
                    <a:pt x="490" y="183"/>
                    <a:pt x="500" y="188"/>
                  </a:cubicBezTo>
                  <a:cubicBezTo>
                    <a:pt x="501" y="181"/>
                    <a:pt x="502" y="174"/>
                    <a:pt x="503" y="166"/>
                  </a:cubicBezTo>
                  <a:cubicBezTo>
                    <a:pt x="503" y="171"/>
                    <a:pt x="503" y="175"/>
                    <a:pt x="503" y="179"/>
                  </a:cubicBezTo>
                  <a:cubicBezTo>
                    <a:pt x="503" y="191"/>
                    <a:pt x="502" y="203"/>
                    <a:pt x="502" y="213"/>
                  </a:cubicBezTo>
                  <a:cubicBezTo>
                    <a:pt x="502" y="213"/>
                    <a:pt x="502" y="213"/>
                    <a:pt x="502" y="213"/>
                  </a:cubicBezTo>
                  <a:cubicBezTo>
                    <a:pt x="502" y="221"/>
                    <a:pt x="501" y="229"/>
                    <a:pt x="504" y="236"/>
                  </a:cubicBezTo>
                  <a:cubicBezTo>
                    <a:pt x="508" y="235"/>
                    <a:pt x="508" y="235"/>
                    <a:pt x="508" y="235"/>
                  </a:cubicBezTo>
                  <a:cubicBezTo>
                    <a:pt x="505" y="228"/>
                    <a:pt x="506" y="220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7" y="203"/>
                    <a:pt x="507" y="191"/>
                    <a:pt x="507" y="179"/>
                  </a:cubicBezTo>
                  <a:cubicBezTo>
                    <a:pt x="507" y="169"/>
                    <a:pt x="507" y="159"/>
                    <a:pt x="506" y="150"/>
                  </a:cubicBezTo>
                  <a:cubicBezTo>
                    <a:pt x="499" y="156"/>
                    <a:pt x="498" y="174"/>
                    <a:pt x="496" y="182"/>
                  </a:cubicBezTo>
                  <a:cubicBezTo>
                    <a:pt x="488" y="179"/>
                    <a:pt x="479" y="177"/>
                    <a:pt x="469" y="175"/>
                  </a:cubicBezTo>
                  <a:cubicBezTo>
                    <a:pt x="457" y="173"/>
                    <a:pt x="443" y="173"/>
                    <a:pt x="429" y="173"/>
                  </a:cubicBezTo>
                  <a:cubicBezTo>
                    <a:pt x="422" y="174"/>
                    <a:pt x="415" y="174"/>
                    <a:pt x="408" y="174"/>
                  </a:cubicBezTo>
                  <a:cubicBezTo>
                    <a:pt x="403" y="174"/>
                    <a:pt x="389" y="175"/>
                    <a:pt x="385" y="172"/>
                  </a:cubicBezTo>
                  <a:cubicBezTo>
                    <a:pt x="382" y="170"/>
                    <a:pt x="378" y="167"/>
                    <a:pt x="375" y="167"/>
                  </a:cubicBezTo>
                  <a:cubicBezTo>
                    <a:pt x="370" y="166"/>
                    <a:pt x="366" y="168"/>
                    <a:pt x="364" y="177"/>
                  </a:cubicBezTo>
                  <a:cubicBezTo>
                    <a:pt x="364" y="177"/>
                    <a:pt x="364" y="177"/>
                    <a:pt x="364" y="177"/>
                  </a:cubicBezTo>
                  <a:cubicBezTo>
                    <a:pt x="364" y="187"/>
                    <a:pt x="363" y="193"/>
                    <a:pt x="362" y="197"/>
                  </a:cubicBezTo>
                  <a:cubicBezTo>
                    <a:pt x="362" y="200"/>
                    <a:pt x="362" y="202"/>
                    <a:pt x="361" y="204"/>
                  </a:cubicBezTo>
                  <a:cubicBezTo>
                    <a:pt x="361" y="202"/>
                    <a:pt x="361" y="198"/>
                    <a:pt x="361" y="195"/>
                  </a:cubicBezTo>
                  <a:cubicBezTo>
                    <a:pt x="362" y="189"/>
                    <a:pt x="362" y="182"/>
                    <a:pt x="362" y="175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34"/>
                    <a:pt x="361" y="125"/>
                    <a:pt x="359" y="125"/>
                  </a:cubicBezTo>
                  <a:cubicBezTo>
                    <a:pt x="352" y="125"/>
                    <a:pt x="355" y="161"/>
                    <a:pt x="349" y="167"/>
                  </a:cubicBezTo>
                  <a:cubicBezTo>
                    <a:pt x="347" y="167"/>
                    <a:pt x="344" y="167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16" y="165"/>
                    <a:pt x="313" y="163"/>
                    <a:pt x="282" y="166"/>
                  </a:cubicBezTo>
                  <a:cubicBezTo>
                    <a:pt x="281" y="168"/>
                    <a:pt x="262" y="169"/>
                    <a:pt x="261" y="168"/>
                  </a:cubicBezTo>
                  <a:cubicBezTo>
                    <a:pt x="249" y="168"/>
                    <a:pt x="237" y="168"/>
                    <a:pt x="232" y="174"/>
                  </a:cubicBezTo>
                  <a:cubicBezTo>
                    <a:pt x="227" y="178"/>
                    <a:pt x="224" y="178"/>
                    <a:pt x="220" y="177"/>
                  </a:cubicBezTo>
                  <a:cubicBezTo>
                    <a:pt x="219" y="177"/>
                    <a:pt x="217" y="177"/>
                    <a:pt x="216" y="177"/>
                  </a:cubicBezTo>
                  <a:cubicBezTo>
                    <a:pt x="213" y="176"/>
                    <a:pt x="211" y="178"/>
                    <a:pt x="210" y="181"/>
                  </a:cubicBezTo>
                  <a:cubicBezTo>
                    <a:pt x="209" y="184"/>
                    <a:pt x="209" y="189"/>
                    <a:pt x="209" y="195"/>
                  </a:cubicBezTo>
                  <a:cubicBezTo>
                    <a:pt x="209" y="201"/>
                    <a:pt x="209" y="208"/>
                    <a:pt x="208" y="212"/>
                  </a:cubicBezTo>
                  <a:cubicBezTo>
                    <a:pt x="207" y="212"/>
                    <a:pt x="207" y="212"/>
                    <a:pt x="207" y="212"/>
                  </a:cubicBezTo>
                  <a:cubicBezTo>
                    <a:pt x="206" y="219"/>
                    <a:pt x="205" y="223"/>
                    <a:pt x="204" y="226"/>
                  </a:cubicBezTo>
                  <a:cubicBezTo>
                    <a:pt x="203" y="210"/>
                    <a:pt x="207" y="192"/>
                    <a:pt x="207" y="175"/>
                  </a:cubicBezTo>
                  <a:cubicBezTo>
                    <a:pt x="207" y="165"/>
                    <a:pt x="207" y="153"/>
                    <a:pt x="202" y="142"/>
                  </a:cubicBezTo>
                  <a:cubicBezTo>
                    <a:pt x="196" y="146"/>
                    <a:pt x="196" y="158"/>
                    <a:pt x="195" y="166"/>
                  </a:cubicBezTo>
                  <a:cubicBezTo>
                    <a:pt x="195" y="171"/>
                    <a:pt x="195" y="177"/>
                    <a:pt x="194" y="180"/>
                  </a:cubicBezTo>
                  <a:cubicBezTo>
                    <a:pt x="176" y="183"/>
                    <a:pt x="160" y="179"/>
                    <a:pt x="144" y="168"/>
                  </a:cubicBezTo>
                  <a:cubicBezTo>
                    <a:pt x="137" y="163"/>
                    <a:pt x="130" y="158"/>
                    <a:pt x="122" y="156"/>
                  </a:cubicBezTo>
                  <a:cubicBezTo>
                    <a:pt x="114" y="152"/>
                    <a:pt x="108" y="153"/>
                    <a:pt x="103" y="156"/>
                  </a:cubicBezTo>
                  <a:cubicBezTo>
                    <a:pt x="95" y="152"/>
                    <a:pt x="84" y="159"/>
                    <a:pt x="78" y="164"/>
                  </a:cubicBezTo>
                  <a:cubicBezTo>
                    <a:pt x="72" y="164"/>
                    <a:pt x="67" y="165"/>
                    <a:pt x="64" y="167"/>
                  </a:cubicBezTo>
                  <a:cubicBezTo>
                    <a:pt x="61" y="170"/>
                    <a:pt x="60" y="173"/>
                    <a:pt x="60" y="179"/>
                  </a:cubicBezTo>
                  <a:cubicBezTo>
                    <a:pt x="59" y="187"/>
                    <a:pt x="58" y="195"/>
                    <a:pt x="57" y="201"/>
                  </a:cubicBezTo>
                  <a:cubicBezTo>
                    <a:pt x="57" y="202"/>
                    <a:pt x="57" y="203"/>
                    <a:pt x="56" y="203"/>
                  </a:cubicBezTo>
                  <a:cubicBezTo>
                    <a:pt x="56" y="194"/>
                    <a:pt x="56" y="185"/>
                    <a:pt x="56" y="175"/>
                  </a:cubicBezTo>
                  <a:cubicBezTo>
                    <a:pt x="57" y="161"/>
                    <a:pt x="57" y="148"/>
                    <a:pt x="54" y="137"/>
                  </a:cubicBezTo>
                  <a:cubicBezTo>
                    <a:pt x="50" y="138"/>
                    <a:pt x="51" y="140"/>
                    <a:pt x="48" y="146"/>
                  </a:cubicBezTo>
                  <a:cubicBezTo>
                    <a:pt x="47" y="151"/>
                    <a:pt x="46" y="158"/>
                    <a:pt x="46" y="167"/>
                  </a:cubicBezTo>
                  <a:cubicBezTo>
                    <a:pt x="39" y="164"/>
                    <a:pt x="32" y="164"/>
                    <a:pt x="24" y="164"/>
                  </a:cubicBezTo>
                  <a:cubicBezTo>
                    <a:pt x="13" y="165"/>
                    <a:pt x="12" y="166"/>
                    <a:pt x="2" y="162"/>
                  </a:cubicBezTo>
                  <a:close/>
                  <a:moveTo>
                    <a:pt x="25" y="80"/>
                  </a:moveTo>
                  <a:cubicBezTo>
                    <a:pt x="23" y="83"/>
                    <a:pt x="23" y="83"/>
                    <a:pt x="23" y="83"/>
                  </a:cubicBezTo>
                  <a:cubicBezTo>
                    <a:pt x="27" y="85"/>
                    <a:pt x="31" y="86"/>
                    <a:pt x="36" y="86"/>
                  </a:cubicBezTo>
                  <a:cubicBezTo>
                    <a:pt x="40" y="86"/>
                    <a:pt x="45" y="85"/>
                    <a:pt x="49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2" y="73"/>
                    <a:pt x="51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2" y="70"/>
                    <a:pt x="51" y="71"/>
                    <a:pt x="52" y="74"/>
                  </a:cubicBezTo>
                  <a:cubicBezTo>
                    <a:pt x="52" y="76"/>
                    <a:pt x="53" y="78"/>
                    <a:pt x="53" y="81"/>
                  </a:cubicBezTo>
                  <a:cubicBezTo>
                    <a:pt x="52" y="98"/>
                    <a:pt x="52" y="106"/>
                    <a:pt x="53" y="108"/>
                  </a:cubicBezTo>
                  <a:cubicBezTo>
                    <a:pt x="56" y="113"/>
                    <a:pt x="59" y="108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3" y="91"/>
                    <a:pt x="65" y="88"/>
                    <a:pt x="67" y="87"/>
                  </a:cubicBezTo>
                  <a:cubicBezTo>
                    <a:pt x="70" y="85"/>
                    <a:pt x="73" y="84"/>
                    <a:pt x="77" y="84"/>
                  </a:cubicBezTo>
                  <a:cubicBezTo>
                    <a:pt x="79" y="85"/>
                    <a:pt x="79" y="85"/>
                    <a:pt x="80" y="85"/>
                  </a:cubicBezTo>
                  <a:cubicBezTo>
                    <a:pt x="82" y="86"/>
                    <a:pt x="84" y="87"/>
                    <a:pt x="91" y="90"/>
                  </a:cubicBezTo>
                  <a:cubicBezTo>
                    <a:pt x="93" y="93"/>
                    <a:pt x="95" y="95"/>
                    <a:pt x="97" y="96"/>
                  </a:cubicBezTo>
                  <a:cubicBezTo>
                    <a:pt x="99" y="96"/>
                    <a:pt x="100" y="97"/>
                    <a:pt x="102" y="97"/>
                  </a:cubicBezTo>
                  <a:cubicBezTo>
                    <a:pt x="103" y="96"/>
                    <a:pt x="104" y="96"/>
                    <a:pt x="105" y="95"/>
                  </a:cubicBezTo>
                  <a:cubicBezTo>
                    <a:pt x="105" y="95"/>
                    <a:pt x="105" y="95"/>
                    <a:pt x="105" y="95"/>
                  </a:cubicBezTo>
                  <a:cubicBezTo>
                    <a:pt x="107" y="94"/>
                    <a:pt x="109" y="93"/>
                    <a:pt x="109" y="91"/>
                  </a:cubicBezTo>
                  <a:cubicBezTo>
                    <a:pt x="109" y="90"/>
                    <a:pt x="109" y="90"/>
                    <a:pt x="109" y="90"/>
                  </a:cubicBezTo>
                  <a:cubicBezTo>
                    <a:pt x="109" y="86"/>
                    <a:pt x="113" y="85"/>
                    <a:pt x="117" y="85"/>
                  </a:cubicBezTo>
                  <a:cubicBezTo>
                    <a:pt x="119" y="85"/>
                    <a:pt x="122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6"/>
                    <a:pt x="125" y="86"/>
                    <a:pt x="125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91" y="87"/>
                    <a:pt x="194" y="83"/>
                    <a:pt x="197" y="80"/>
                  </a:cubicBezTo>
                  <a:cubicBezTo>
                    <a:pt x="197" y="79"/>
                    <a:pt x="198" y="78"/>
                    <a:pt x="199" y="78"/>
                  </a:cubicBezTo>
                  <a:cubicBezTo>
                    <a:pt x="199" y="78"/>
                    <a:pt x="199" y="78"/>
                    <a:pt x="199" y="78"/>
                  </a:cubicBezTo>
                  <a:cubicBezTo>
                    <a:pt x="199" y="77"/>
                    <a:pt x="199" y="77"/>
                    <a:pt x="199" y="77"/>
                  </a:cubicBezTo>
                  <a:cubicBezTo>
                    <a:pt x="200" y="71"/>
                    <a:pt x="201" y="70"/>
                    <a:pt x="202" y="74"/>
                  </a:cubicBezTo>
                  <a:cubicBezTo>
                    <a:pt x="201" y="88"/>
                    <a:pt x="200" y="100"/>
                    <a:pt x="201" y="104"/>
                  </a:cubicBezTo>
                  <a:cubicBezTo>
                    <a:pt x="202" y="113"/>
                    <a:pt x="205" y="111"/>
                    <a:pt x="211" y="94"/>
                  </a:cubicBezTo>
                  <a:cubicBezTo>
                    <a:pt x="211" y="93"/>
                    <a:pt x="211" y="93"/>
                    <a:pt x="211" y="93"/>
                  </a:cubicBezTo>
                  <a:cubicBezTo>
                    <a:pt x="211" y="86"/>
                    <a:pt x="215" y="84"/>
                    <a:pt x="221" y="84"/>
                  </a:cubicBezTo>
                  <a:cubicBezTo>
                    <a:pt x="224" y="84"/>
                    <a:pt x="228" y="84"/>
                    <a:pt x="231" y="84"/>
                  </a:cubicBezTo>
                  <a:cubicBezTo>
                    <a:pt x="233" y="85"/>
                    <a:pt x="236" y="85"/>
                    <a:pt x="238" y="85"/>
                  </a:cubicBezTo>
                  <a:cubicBezTo>
                    <a:pt x="240" y="90"/>
                    <a:pt x="243" y="93"/>
                    <a:pt x="246" y="93"/>
                  </a:cubicBezTo>
                  <a:cubicBezTo>
                    <a:pt x="249" y="93"/>
                    <a:pt x="252" y="91"/>
                    <a:pt x="256" y="86"/>
                  </a:cubicBezTo>
                  <a:cubicBezTo>
                    <a:pt x="268" y="80"/>
                    <a:pt x="287" y="82"/>
                    <a:pt x="306" y="84"/>
                  </a:cubicBezTo>
                  <a:cubicBezTo>
                    <a:pt x="323" y="85"/>
                    <a:pt x="340" y="87"/>
                    <a:pt x="351" y="83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4" y="78"/>
                    <a:pt x="355" y="74"/>
                    <a:pt x="356" y="71"/>
                  </a:cubicBezTo>
                  <a:cubicBezTo>
                    <a:pt x="356" y="85"/>
                    <a:pt x="356" y="96"/>
                    <a:pt x="357" y="101"/>
                  </a:cubicBezTo>
                  <a:cubicBezTo>
                    <a:pt x="357" y="104"/>
                    <a:pt x="358" y="105"/>
                    <a:pt x="359" y="106"/>
                  </a:cubicBezTo>
                  <a:cubicBezTo>
                    <a:pt x="360" y="108"/>
                    <a:pt x="362" y="107"/>
                    <a:pt x="363" y="105"/>
                  </a:cubicBezTo>
                  <a:cubicBezTo>
                    <a:pt x="364" y="104"/>
                    <a:pt x="366" y="100"/>
                    <a:pt x="367" y="94"/>
                  </a:cubicBezTo>
                  <a:cubicBezTo>
                    <a:pt x="367" y="94"/>
                    <a:pt x="367" y="94"/>
                    <a:pt x="367" y="94"/>
                  </a:cubicBezTo>
                  <a:cubicBezTo>
                    <a:pt x="368" y="84"/>
                    <a:pt x="373" y="83"/>
                    <a:pt x="379" y="83"/>
                  </a:cubicBezTo>
                  <a:cubicBezTo>
                    <a:pt x="381" y="83"/>
                    <a:pt x="383" y="84"/>
                    <a:pt x="385" y="84"/>
                  </a:cubicBezTo>
                  <a:cubicBezTo>
                    <a:pt x="388" y="85"/>
                    <a:pt x="391" y="85"/>
                    <a:pt x="394" y="85"/>
                  </a:cubicBezTo>
                  <a:cubicBezTo>
                    <a:pt x="397" y="90"/>
                    <a:pt x="400" y="93"/>
                    <a:pt x="404" y="93"/>
                  </a:cubicBezTo>
                  <a:cubicBezTo>
                    <a:pt x="408" y="94"/>
                    <a:pt x="412" y="91"/>
                    <a:pt x="416" y="86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416" y="84"/>
                    <a:pt x="416" y="84"/>
                    <a:pt x="416" y="84"/>
                  </a:cubicBezTo>
                  <a:cubicBezTo>
                    <a:pt x="416" y="84"/>
                    <a:pt x="416" y="85"/>
                    <a:pt x="417" y="84"/>
                  </a:cubicBezTo>
                  <a:cubicBezTo>
                    <a:pt x="422" y="82"/>
                    <a:pt x="442" y="83"/>
                    <a:pt x="464" y="83"/>
                  </a:cubicBezTo>
                  <a:cubicBezTo>
                    <a:pt x="476" y="84"/>
                    <a:pt x="488" y="84"/>
                    <a:pt x="498" y="84"/>
                  </a:cubicBezTo>
                  <a:cubicBezTo>
                    <a:pt x="500" y="84"/>
                    <a:pt x="500" y="84"/>
                    <a:pt x="500" y="84"/>
                  </a:cubicBezTo>
                  <a:cubicBezTo>
                    <a:pt x="500" y="82"/>
                    <a:pt x="500" y="82"/>
                    <a:pt x="500" y="82"/>
                  </a:cubicBezTo>
                  <a:cubicBezTo>
                    <a:pt x="501" y="69"/>
                    <a:pt x="501" y="64"/>
                    <a:pt x="501" y="64"/>
                  </a:cubicBezTo>
                  <a:cubicBezTo>
                    <a:pt x="502" y="64"/>
                    <a:pt x="501" y="70"/>
                    <a:pt x="502" y="75"/>
                  </a:cubicBezTo>
                  <a:cubicBezTo>
                    <a:pt x="502" y="77"/>
                    <a:pt x="502" y="80"/>
                    <a:pt x="503" y="82"/>
                  </a:cubicBezTo>
                  <a:cubicBezTo>
                    <a:pt x="502" y="96"/>
                    <a:pt x="502" y="104"/>
                    <a:pt x="504" y="106"/>
                  </a:cubicBezTo>
                  <a:cubicBezTo>
                    <a:pt x="507" y="108"/>
                    <a:pt x="510" y="102"/>
                    <a:pt x="513" y="88"/>
                  </a:cubicBezTo>
                  <a:cubicBezTo>
                    <a:pt x="510" y="87"/>
                    <a:pt x="510" y="87"/>
                    <a:pt x="510" y="87"/>
                  </a:cubicBezTo>
                  <a:cubicBezTo>
                    <a:pt x="507" y="98"/>
                    <a:pt x="506" y="103"/>
                    <a:pt x="506" y="103"/>
                  </a:cubicBezTo>
                  <a:cubicBezTo>
                    <a:pt x="505" y="102"/>
                    <a:pt x="505" y="95"/>
                    <a:pt x="506" y="82"/>
                  </a:cubicBezTo>
                  <a:cubicBezTo>
                    <a:pt x="506" y="82"/>
                    <a:pt x="506" y="82"/>
                    <a:pt x="506" y="82"/>
                  </a:cubicBezTo>
                  <a:cubicBezTo>
                    <a:pt x="506" y="80"/>
                    <a:pt x="505" y="77"/>
                    <a:pt x="505" y="75"/>
                  </a:cubicBezTo>
                  <a:cubicBezTo>
                    <a:pt x="505" y="68"/>
                    <a:pt x="504" y="61"/>
                    <a:pt x="502" y="61"/>
                  </a:cubicBezTo>
                  <a:cubicBezTo>
                    <a:pt x="500" y="61"/>
                    <a:pt x="498" y="66"/>
                    <a:pt x="497" y="81"/>
                  </a:cubicBezTo>
                  <a:cubicBezTo>
                    <a:pt x="487" y="81"/>
                    <a:pt x="475" y="80"/>
                    <a:pt x="464" y="80"/>
                  </a:cubicBezTo>
                  <a:cubicBezTo>
                    <a:pt x="442" y="79"/>
                    <a:pt x="421" y="79"/>
                    <a:pt x="415" y="81"/>
                  </a:cubicBezTo>
                  <a:cubicBezTo>
                    <a:pt x="414" y="82"/>
                    <a:pt x="413" y="83"/>
                    <a:pt x="413" y="85"/>
                  </a:cubicBezTo>
                  <a:cubicBezTo>
                    <a:pt x="410" y="88"/>
                    <a:pt x="407" y="90"/>
                    <a:pt x="404" y="90"/>
                  </a:cubicBezTo>
                  <a:cubicBezTo>
                    <a:pt x="401" y="90"/>
                    <a:pt x="399" y="87"/>
                    <a:pt x="396" y="83"/>
                  </a:cubicBezTo>
                  <a:cubicBezTo>
                    <a:pt x="396" y="82"/>
                    <a:pt x="396" y="82"/>
                    <a:pt x="396" y="82"/>
                  </a:cubicBezTo>
                  <a:cubicBezTo>
                    <a:pt x="395" y="82"/>
                    <a:pt x="395" y="82"/>
                    <a:pt x="395" y="82"/>
                  </a:cubicBezTo>
                  <a:cubicBezTo>
                    <a:pt x="392" y="82"/>
                    <a:pt x="389" y="81"/>
                    <a:pt x="386" y="81"/>
                  </a:cubicBezTo>
                  <a:cubicBezTo>
                    <a:pt x="383" y="80"/>
                    <a:pt x="381" y="80"/>
                    <a:pt x="379" y="80"/>
                  </a:cubicBezTo>
                  <a:cubicBezTo>
                    <a:pt x="371" y="79"/>
                    <a:pt x="365" y="81"/>
                    <a:pt x="364" y="94"/>
                  </a:cubicBezTo>
                  <a:cubicBezTo>
                    <a:pt x="363" y="99"/>
                    <a:pt x="362" y="102"/>
                    <a:pt x="361" y="103"/>
                  </a:cubicBezTo>
                  <a:cubicBezTo>
                    <a:pt x="361" y="103"/>
                    <a:pt x="360" y="102"/>
                    <a:pt x="360" y="101"/>
                  </a:cubicBezTo>
                  <a:cubicBezTo>
                    <a:pt x="359" y="95"/>
                    <a:pt x="359" y="82"/>
                    <a:pt x="359" y="66"/>
                  </a:cubicBezTo>
                  <a:cubicBezTo>
                    <a:pt x="359" y="66"/>
                    <a:pt x="359" y="66"/>
                    <a:pt x="359" y="66"/>
                  </a:cubicBezTo>
                  <a:cubicBezTo>
                    <a:pt x="360" y="61"/>
                    <a:pt x="359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6" y="59"/>
                    <a:pt x="355" y="62"/>
                    <a:pt x="354" y="67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3" y="71"/>
                    <a:pt x="351" y="76"/>
                    <a:pt x="349" y="80"/>
                  </a:cubicBezTo>
                  <a:cubicBezTo>
                    <a:pt x="339" y="83"/>
                    <a:pt x="323" y="82"/>
                    <a:pt x="307" y="80"/>
                  </a:cubicBezTo>
                  <a:cubicBezTo>
                    <a:pt x="287" y="79"/>
                    <a:pt x="267" y="77"/>
                    <a:pt x="254" y="84"/>
                  </a:cubicBezTo>
                  <a:cubicBezTo>
                    <a:pt x="253" y="84"/>
                    <a:pt x="253" y="84"/>
                    <a:pt x="253" y="84"/>
                  </a:cubicBezTo>
                  <a:cubicBezTo>
                    <a:pt x="250" y="88"/>
                    <a:pt x="248" y="90"/>
                    <a:pt x="246" y="90"/>
                  </a:cubicBezTo>
                  <a:cubicBezTo>
                    <a:pt x="244" y="90"/>
                    <a:pt x="242" y="87"/>
                    <a:pt x="241" y="83"/>
                  </a:cubicBezTo>
                  <a:cubicBezTo>
                    <a:pt x="240" y="82"/>
                    <a:pt x="240" y="82"/>
                    <a:pt x="240" y="82"/>
                  </a:cubicBezTo>
                  <a:cubicBezTo>
                    <a:pt x="239" y="82"/>
                    <a:pt x="239" y="82"/>
                    <a:pt x="239" y="82"/>
                  </a:cubicBezTo>
                  <a:cubicBezTo>
                    <a:pt x="237" y="82"/>
                    <a:pt x="234" y="81"/>
                    <a:pt x="232" y="81"/>
                  </a:cubicBezTo>
                  <a:cubicBezTo>
                    <a:pt x="228" y="81"/>
                    <a:pt x="224" y="80"/>
                    <a:pt x="221" y="80"/>
                  </a:cubicBezTo>
                  <a:cubicBezTo>
                    <a:pt x="213" y="81"/>
                    <a:pt x="207" y="83"/>
                    <a:pt x="208" y="93"/>
                  </a:cubicBezTo>
                  <a:cubicBezTo>
                    <a:pt x="205" y="101"/>
                    <a:pt x="204" y="104"/>
                    <a:pt x="204" y="104"/>
                  </a:cubicBezTo>
                  <a:cubicBezTo>
                    <a:pt x="203" y="99"/>
                    <a:pt x="204" y="88"/>
                    <a:pt x="205" y="74"/>
                  </a:cubicBezTo>
                  <a:cubicBezTo>
                    <a:pt x="205" y="74"/>
                    <a:pt x="205" y="74"/>
                    <a:pt x="205" y="74"/>
                  </a:cubicBezTo>
                  <a:cubicBezTo>
                    <a:pt x="203" y="58"/>
                    <a:pt x="200" y="58"/>
                    <a:pt x="196" y="76"/>
                  </a:cubicBezTo>
                  <a:cubicBezTo>
                    <a:pt x="195" y="76"/>
                    <a:pt x="195" y="77"/>
                    <a:pt x="194" y="78"/>
                  </a:cubicBezTo>
                  <a:cubicBezTo>
                    <a:pt x="193" y="81"/>
                    <a:pt x="192" y="84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5" y="82"/>
                    <a:pt x="125" y="82"/>
                    <a:pt x="124" y="82"/>
                  </a:cubicBezTo>
                  <a:cubicBezTo>
                    <a:pt x="124" y="82"/>
                    <a:pt x="124" y="82"/>
                    <a:pt x="124" y="82"/>
                  </a:cubicBezTo>
                  <a:cubicBezTo>
                    <a:pt x="122" y="82"/>
                    <a:pt x="120" y="82"/>
                    <a:pt x="117" y="82"/>
                  </a:cubicBezTo>
                  <a:cubicBezTo>
                    <a:pt x="111" y="82"/>
                    <a:pt x="106" y="83"/>
                    <a:pt x="106" y="90"/>
                  </a:cubicBezTo>
                  <a:cubicBezTo>
                    <a:pt x="106" y="91"/>
                    <a:pt x="105" y="92"/>
                    <a:pt x="104" y="93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3" y="93"/>
                    <a:pt x="102" y="93"/>
                    <a:pt x="101" y="93"/>
                  </a:cubicBezTo>
                  <a:cubicBezTo>
                    <a:pt x="101" y="93"/>
                    <a:pt x="100" y="93"/>
                    <a:pt x="99" y="93"/>
                  </a:cubicBezTo>
                  <a:cubicBezTo>
                    <a:pt x="97" y="92"/>
                    <a:pt x="95" y="91"/>
                    <a:pt x="93" y="88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85" y="84"/>
                    <a:pt x="83" y="83"/>
                    <a:pt x="82" y="82"/>
                  </a:cubicBezTo>
                  <a:cubicBezTo>
                    <a:pt x="80" y="82"/>
                    <a:pt x="80" y="82"/>
                    <a:pt x="78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3" y="81"/>
                    <a:pt x="69" y="82"/>
                    <a:pt x="65" y="84"/>
                  </a:cubicBezTo>
                  <a:cubicBezTo>
                    <a:pt x="62" y="86"/>
                    <a:pt x="59" y="90"/>
                    <a:pt x="59" y="96"/>
                  </a:cubicBezTo>
                  <a:cubicBezTo>
                    <a:pt x="57" y="102"/>
                    <a:pt x="56" y="108"/>
                    <a:pt x="56" y="107"/>
                  </a:cubicBezTo>
                  <a:cubicBezTo>
                    <a:pt x="55" y="105"/>
                    <a:pt x="55" y="97"/>
                    <a:pt x="57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8"/>
                    <a:pt x="56" y="76"/>
                    <a:pt x="55" y="74"/>
                  </a:cubicBezTo>
                  <a:cubicBezTo>
                    <a:pt x="54" y="69"/>
                    <a:pt x="54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0" y="66"/>
                    <a:pt x="49" y="70"/>
                    <a:pt x="47" y="80"/>
                  </a:cubicBezTo>
                  <a:cubicBezTo>
                    <a:pt x="43" y="82"/>
                    <a:pt x="40" y="83"/>
                    <a:pt x="36" y="83"/>
                  </a:cubicBezTo>
                  <a:cubicBezTo>
                    <a:pt x="32" y="83"/>
                    <a:pt x="28" y="82"/>
                    <a:pt x="25" y="80"/>
                  </a:cubicBezTo>
                  <a:close/>
                  <a:moveTo>
                    <a:pt x="357" y="63"/>
                  </a:moveTo>
                  <a:cubicBezTo>
                    <a:pt x="358" y="63"/>
                    <a:pt x="358" y="62"/>
                    <a:pt x="358" y="62"/>
                  </a:cubicBezTo>
                  <a:cubicBezTo>
                    <a:pt x="358" y="62"/>
                    <a:pt x="358" y="62"/>
                    <a:pt x="358" y="62"/>
                  </a:cubicBezTo>
                  <a:cubicBezTo>
                    <a:pt x="357" y="62"/>
                    <a:pt x="357" y="63"/>
                    <a:pt x="357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pic>
        <p:nvPicPr>
          <p:cNvPr id="35" name="图片 34" descr="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2038" y="-625475"/>
            <a:ext cx="6035675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85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83425" y="3111500"/>
            <a:ext cx="981075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365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150"/>
                            </p:stCondLst>
                            <p:childTnLst>
                              <p:par>
                                <p:cTn id="5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15988" y="1211530"/>
            <a:ext cx="7061200" cy="340670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355600" algn="just">
              <a:lnSpc>
                <a:spcPct val="150000"/>
              </a:lnSpc>
              <a:spcAft>
                <a:spcPts val="600"/>
              </a:spcAft>
            </a:pPr>
            <a:r>
              <a:rPr lang="zh-CN" altLang="en-US" sz="2400" dirty="0">
                <a:latin typeface="+mn-ea"/>
                <a:ea typeface="+mn-ea"/>
              </a:rPr>
              <a:t>言语治疗学是康复医学的组成部分，是对各种言语</a:t>
            </a:r>
            <a:r>
              <a:rPr lang="en-US" altLang="zh-CN" sz="2400" dirty="0">
                <a:latin typeface="+mn-ea"/>
                <a:ea typeface="+mn-ea"/>
              </a:rPr>
              <a:t>-</a:t>
            </a:r>
            <a:r>
              <a:rPr lang="zh-CN" altLang="en-US" sz="2400" dirty="0">
                <a:latin typeface="+mn-ea"/>
                <a:ea typeface="+mn-ea"/>
              </a:rPr>
              <a:t>语言障碍和交往障碍进行评定、诊断、治疗和研究的一门学科。</a:t>
            </a:r>
          </a:p>
          <a:p>
            <a:pPr indent="355600" algn="just">
              <a:lnSpc>
                <a:spcPct val="150000"/>
              </a:lnSpc>
              <a:spcAft>
                <a:spcPts val="600"/>
              </a:spcAft>
            </a:pPr>
            <a:r>
              <a:rPr lang="zh-CN" altLang="en-US" sz="2400" dirty="0">
                <a:latin typeface="+mn-ea"/>
                <a:ea typeface="+mn-ea"/>
              </a:rPr>
              <a:t>其内容就是针对各种言语障碍的成人和儿童进行治疗或矫治。言语障碍包括失语症、构音障碍、语言发音迟缓、口吃、听力障碍等。 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915988" y="619125"/>
            <a:ext cx="706120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dirty="0">
                <a:latin typeface="+mn-ea"/>
                <a:ea typeface="+mn-ea"/>
              </a:rPr>
              <a:t>概念</a:t>
            </a: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122238" y="77788"/>
            <a:ext cx="8342312" cy="461665"/>
            <a:chOff x="162802" y="93745"/>
            <a:chExt cx="11122990" cy="681658"/>
          </a:xfrm>
        </p:grpSpPr>
        <p:sp>
          <p:nvSpPr>
            <p:cNvPr id="20484" name="文本框 24"/>
            <p:cNvSpPr txBox="1">
              <a:spLocks noChangeArrowheads="1"/>
            </p:cNvSpPr>
            <p:nvPr/>
          </p:nvSpPr>
          <p:spPr bwMode="auto">
            <a:xfrm>
              <a:off x="924796" y="93745"/>
              <a:ext cx="10360996" cy="6816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 dirty="0">
                  <a:latin typeface="+mn-ea"/>
                  <a:ea typeface="+mn-ea"/>
                </a:rPr>
                <a:t>任务一 言语</a:t>
              </a:r>
              <a:r>
                <a:rPr lang="zh-CN" altLang="en-US" sz="2400" dirty="0">
                  <a:latin typeface="+mn-ea"/>
                  <a:ea typeface="+mn-ea"/>
                </a:rPr>
                <a:t>治疗的基本概念</a:t>
              </a:r>
            </a:p>
          </p:txBody>
        </p:sp>
        <p:grpSp>
          <p:nvGrpSpPr>
            <p:cNvPr id="20485" name="组合 25"/>
            <p:cNvGrpSpPr/>
            <p:nvPr/>
          </p:nvGrpSpPr>
          <p:grpSpPr bwMode="auto"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27" name="对角圆角矩形 26"/>
              <p:cNvSpPr/>
              <p:nvPr/>
            </p:nvSpPr>
            <p:spPr>
              <a:xfrm>
                <a:off x="7304087" y="2360538"/>
                <a:ext cx="1002800" cy="611580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718" tIns="30858" rIns="61718" bIns="3085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25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20487" name="图片 27"/>
              <p:cNvPicPr>
                <a:picLocks noChangeAspect="1"/>
              </p:cNvPicPr>
              <p:nvPr/>
            </p:nvPicPr>
            <p:blipFill>
              <a:blip r:embed="rId3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7570796" y="2483388"/>
                <a:ext cx="468069" cy="365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ransition advTm="5102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93738" y="702346"/>
            <a:ext cx="7061200" cy="39703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355600" algn="just">
              <a:lnSpc>
                <a:spcPct val="150000"/>
              </a:lnSpc>
              <a:spcAft>
                <a:spcPts val="600"/>
              </a:spcAft>
            </a:pPr>
            <a:r>
              <a:rPr lang="zh-CN" altLang="en-US" sz="2400" dirty="0"/>
              <a:t>言语和语言，是言语治疗学习中需要解释的两个概念。一是言语即说话，是构音器官的机械运动障碍，音声语言（口语）形成的机械过程，是由神经、肌肉组织参与的。言语障碍是指言语发音困难、嗓音产生困难、气流中断或言语韵律出现困难。二是语言，是人类社会中约定俗成的进行交流的符号</a:t>
            </a:r>
            <a:r>
              <a:rPr lang="zh-CN" altLang="en-US" sz="2400"/>
              <a:t>系统</a:t>
            </a:r>
            <a:r>
              <a:rPr lang="zh-CN" altLang="en-US" sz="2400" smtClean="0"/>
              <a:t>。</a:t>
            </a:r>
            <a:endParaRPr lang="zh-CN" altLang="en-US" sz="2400" dirty="0"/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122238" y="77788"/>
            <a:ext cx="8342312" cy="366712"/>
            <a:chOff x="162802" y="93745"/>
            <a:chExt cx="11122990" cy="541458"/>
          </a:xfrm>
        </p:grpSpPr>
        <p:sp>
          <p:nvSpPr>
            <p:cNvPr id="22533" name="文本框 24"/>
            <p:cNvSpPr txBox="1">
              <a:spLocks noChangeArrowheads="1"/>
            </p:cNvSpPr>
            <p:nvPr/>
          </p:nvSpPr>
          <p:spPr bwMode="auto">
            <a:xfrm>
              <a:off x="924796" y="93745"/>
              <a:ext cx="10360996" cy="5414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endParaRPr lang="zh-CN" altLang="en-US" b="1" dirty="0"/>
            </a:p>
          </p:txBody>
        </p:sp>
        <p:grpSp>
          <p:nvGrpSpPr>
            <p:cNvPr id="22534" name="组合 25"/>
            <p:cNvGrpSpPr/>
            <p:nvPr/>
          </p:nvGrpSpPr>
          <p:grpSpPr bwMode="auto"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27" name="对角圆角矩形 26"/>
              <p:cNvSpPr/>
              <p:nvPr/>
            </p:nvSpPr>
            <p:spPr>
              <a:xfrm>
                <a:off x="7304087" y="2360538"/>
                <a:ext cx="1002800" cy="611580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718" tIns="30858" rIns="61718" bIns="3085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25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22536" name="图片 27"/>
              <p:cNvPicPr>
                <a:picLocks noChangeAspect="1"/>
              </p:cNvPicPr>
              <p:nvPr/>
            </p:nvPicPr>
            <p:blipFill>
              <a:blip r:embed="rId3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7570796" y="2483388"/>
                <a:ext cx="468069" cy="365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935037" y="240681"/>
            <a:ext cx="706278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dirty="0"/>
              <a:t>言语和语言的区别</a:t>
            </a:r>
          </a:p>
        </p:txBody>
      </p:sp>
    </p:spTree>
  </p:cSld>
  <p:clrMapOvr>
    <a:masterClrMapping/>
  </p:clrMapOvr>
  <p:transition advTm="5102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93738" y="702346"/>
            <a:ext cx="7061200" cy="23083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355600" algn="just">
              <a:lnSpc>
                <a:spcPct val="150000"/>
              </a:lnSpc>
              <a:spcAft>
                <a:spcPts val="600"/>
              </a:spcAft>
            </a:pPr>
            <a:r>
              <a:rPr lang="zh-CN" altLang="en-US" sz="2400" dirty="0" smtClean="0"/>
              <a:t>包括口头、文字及姿势符号（如手势、面部表情、手语等），也包括对符号的运用和接受的能力。语言障碍是指口语、非口语交流的过程中符号的运用和接受出现障碍。</a:t>
            </a:r>
            <a:endParaRPr lang="zh-CN" altLang="en-US" sz="2400" dirty="0"/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122238" y="77788"/>
            <a:ext cx="8342312" cy="366712"/>
            <a:chOff x="162802" y="93745"/>
            <a:chExt cx="11122990" cy="541458"/>
          </a:xfrm>
        </p:grpSpPr>
        <p:sp>
          <p:nvSpPr>
            <p:cNvPr id="22533" name="文本框 24"/>
            <p:cNvSpPr txBox="1">
              <a:spLocks noChangeArrowheads="1"/>
            </p:cNvSpPr>
            <p:nvPr/>
          </p:nvSpPr>
          <p:spPr bwMode="auto">
            <a:xfrm>
              <a:off x="924796" y="93745"/>
              <a:ext cx="10360996" cy="5414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endParaRPr lang="zh-CN" altLang="en-US" b="1" dirty="0"/>
            </a:p>
          </p:txBody>
        </p:sp>
        <p:grpSp>
          <p:nvGrpSpPr>
            <p:cNvPr id="22534" name="组合 25"/>
            <p:cNvGrpSpPr/>
            <p:nvPr/>
          </p:nvGrpSpPr>
          <p:grpSpPr bwMode="auto"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27" name="对角圆角矩形 26"/>
              <p:cNvSpPr/>
              <p:nvPr/>
            </p:nvSpPr>
            <p:spPr>
              <a:xfrm>
                <a:off x="7304087" y="2360538"/>
                <a:ext cx="1002800" cy="611580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718" tIns="30858" rIns="61718" bIns="3085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25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22536" name="图片 27"/>
              <p:cNvPicPr>
                <a:picLocks noChangeAspect="1"/>
              </p:cNvPicPr>
              <p:nvPr/>
            </p:nvPicPr>
            <p:blipFill>
              <a:blip r:embed="rId3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7570796" y="2483388"/>
                <a:ext cx="468069" cy="365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935037" y="240681"/>
            <a:ext cx="706278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dirty="0"/>
              <a:t>言语和语言的区别</a:t>
            </a:r>
          </a:p>
        </p:txBody>
      </p:sp>
    </p:spTree>
    <p:extLst>
      <p:ext uri="{BB962C8B-B14F-4D97-AF65-F5344CB8AC3E}">
        <p14:creationId xmlns:p14="http://schemas.microsoft.com/office/powerpoint/2010/main" val="3854163064"/>
      </p:ext>
    </p:extLst>
  </p:cSld>
  <p:clrMapOvr>
    <a:masterClrMapping/>
  </p:clrMapOvr>
  <p:transition advTm="5102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36625" y="1595438"/>
            <a:ext cx="7061200" cy="2232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355600" algn="just">
              <a:lnSpc>
                <a:spcPct val="150000"/>
              </a:lnSpc>
              <a:spcAft>
                <a:spcPts val="600"/>
              </a:spcAft>
            </a:pPr>
            <a:r>
              <a:rPr lang="zh-CN" altLang="en-US"/>
              <a:t>人的大脑左半球主要负责语言，而右半球不仅支配着对非语言声音及音乐旋律的感知，而且支配着视觉和空间能力。认知功能和感知功能位于大脑的某一半球上被称为侧化。</a:t>
            </a:r>
          </a:p>
          <a:p>
            <a:pPr indent="355600" algn="just">
              <a:lnSpc>
                <a:spcPct val="150000"/>
              </a:lnSpc>
              <a:spcAft>
                <a:spcPts val="600"/>
              </a:spcAft>
            </a:pPr>
            <a:r>
              <a:rPr lang="zh-CN" altLang="en-US"/>
              <a:t>但是在结构和功能上却存在一定差异，这种差异在神经科学中被称作大脑结构和功能的侧化和功能不对称。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915988" y="619125"/>
            <a:ext cx="706120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/>
              <a:t>一、语言交流的解剖与生理基础</a:t>
            </a: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122238" y="77788"/>
            <a:ext cx="8342312" cy="366712"/>
            <a:chOff x="162802" y="93745"/>
            <a:chExt cx="11122990" cy="541458"/>
          </a:xfrm>
        </p:grpSpPr>
        <p:sp>
          <p:nvSpPr>
            <p:cNvPr id="24581" name="文本框 24"/>
            <p:cNvSpPr txBox="1">
              <a:spLocks noChangeArrowheads="1"/>
            </p:cNvSpPr>
            <p:nvPr/>
          </p:nvSpPr>
          <p:spPr bwMode="auto">
            <a:xfrm>
              <a:off x="924796" y="93745"/>
              <a:ext cx="10360996" cy="5414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b="1" dirty="0" smtClean="0"/>
                <a:t>任务二 语言</a:t>
              </a:r>
              <a:r>
                <a:rPr lang="zh-CN" altLang="en-US" b="1" dirty="0"/>
                <a:t>交流的医学基础</a:t>
              </a:r>
            </a:p>
          </p:txBody>
        </p:sp>
        <p:grpSp>
          <p:nvGrpSpPr>
            <p:cNvPr id="24582" name="组合 25"/>
            <p:cNvGrpSpPr/>
            <p:nvPr/>
          </p:nvGrpSpPr>
          <p:grpSpPr bwMode="auto"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27" name="对角圆角矩形 26"/>
              <p:cNvSpPr/>
              <p:nvPr/>
            </p:nvSpPr>
            <p:spPr>
              <a:xfrm>
                <a:off x="7304087" y="2360538"/>
                <a:ext cx="1002800" cy="611580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718" tIns="30858" rIns="61718" bIns="3085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25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24584" name="图片 27"/>
              <p:cNvPicPr>
                <a:picLocks noChangeAspect="1"/>
              </p:cNvPicPr>
              <p:nvPr/>
            </p:nvPicPr>
            <p:blipFill>
              <a:blip r:embed="rId3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7570796" y="2483388"/>
                <a:ext cx="468069" cy="365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914400" y="1084263"/>
            <a:ext cx="7062788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/>
              <a:t>（一）大脑的功能侧化 </a:t>
            </a:r>
          </a:p>
        </p:txBody>
      </p:sp>
    </p:spTree>
  </p:cSld>
  <p:clrMapOvr>
    <a:masterClrMapping/>
  </p:clrMapOvr>
  <p:transition advTm="5102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36625" y="1595438"/>
            <a:ext cx="7061200" cy="305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355600" algn="just">
              <a:lnSpc>
                <a:spcPct val="150000"/>
              </a:lnSpc>
              <a:spcAft>
                <a:spcPts val="600"/>
              </a:spcAft>
            </a:pPr>
            <a:r>
              <a:rPr lang="zh-CN" altLang="en-US"/>
              <a:t>在处理语言时，</a:t>
            </a:r>
            <a:r>
              <a:rPr lang="en-US" altLang="zh-CN"/>
              <a:t>95%</a:t>
            </a:r>
            <a:r>
              <a:rPr lang="zh-CN" altLang="en-US"/>
              <a:t>的右利者及</a:t>
            </a:r>
            <a:r>
              <a:rPr lang="en-US" altLang="zh-CN"/>
              <a:t>70%</a:t>
            </a:r>
            <a:r>
              <a:rPr lang="zh-CN" altLang="en-US"/>
              <a:t>左利手者的左半脑的神经电化学活动比右半脑多，其他</a:t>
            </a:r>
            <a:r>
              <a:rPr lang="en-US" altLang="zh-CN"/>
              <a:t>30%</a:t>
            </a:r>
            <a:r>
              <a:rPr lang="zh-CN" altLang="en-US"/>
              <a:t>左利手者中，有</a:t>
            </a:r>
            <a:r>
              <a:rPr lang="en-US" altLang="zh-CN"/>
              <a:t>15%</a:t>
            </a:r>
            <a:r>
              <a:rPr lang="zh-CN" altLang="en-US"/>
              <a:t>的人其右半脑掌控语言的处理能力，另外</a:t>
            </a:r>
            <a:r>
              <a:rPr lang="en-US" altLang="zh-CN"/>
              <a:t>15%</a:t>
            </a:r>
            <a:r>
              <a:rPr lang="zh-CN" altLang="en-US"/>
              <a:t>的人则是由左右半脑共同控制。</a:t>
            </a:r>
          </a:p>
          <a:p>
            <a:pPr indent="355600" algn="just">
              <a:lnSpc>
                <a:spcPct val="150000"/>
              </a:lnSpc>
              <a:spcAft>
                <a:spcPts val="600"/>
              </a:spcAft>
            </a:pPr>
            <a:r>
              <a:rPr lang="zh-CN" altLang="en-US"/>
              <a:t>人们日常必须的活动常习惯用一只手来进行。于是就有了人手的优势</a:t>
            </a:r>
            <a:r>
              <a:rPr lang="en-US" altLang="zh-CN"/>
              <a:t>——“</a:t>
            </a:r>
            <a:r>
              <a:rPr lang="zh-CN" altLang="en-US"/>
              <a:t>利手”的概念。世上大约有</a:t>
            </a:r>
            <a:r>
              <a:rPr lang="en-US" altLang="zh-CN"/>
              <a:t>90%</a:t>
            </a:r>
            <a:r>
              <a:rPr lang="zh-CN" altLang="en-US"/>
              <a:t>以上的人是用右手执行高度技巧性劳动操作，称之为“右利手”。研究发现右利手人中绝大部分的语言优势半球是在左侧 。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915988" y="619125"/>
            <a:ext cx="706120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/>
              <a:t>一、语言交流的解剖与生理基础</a:t>
            </a: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122238" y="77788"/>
            <a:ext cx="8342312" cy="366712"/>
            <a:chOff x="162802" y="93745"/>
            <a:chExt cx="11122990" cy="541458"/>
          </a:xfrm>
        </p:grpSpPr>
        <p:sp>
          <p:nvSpPr>
            <p:cNvPr id="26629" name="文本框 24"/>
            <p:cNvSpPr txBox="1">
              <a:spLocks noChangeArrowheads="1"/>
            </p:cNvSpPr>
            <p:nvPr/>
          </p:nvSpPr>
          <p:spPr bwMode="auto">
            <a:xfrm>
              <a:off x="924796" y="93745"/>
              <a:ext cx="10360996" cy="5414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endParaRPr lang="zh-CN" altLang="en-US" b="1" dirty="0"/>
            </a:p>
          </p:txBody>
        </p:sp>
        <p:grpSp>
          <p:nvGrpSpPr>
            <p:cNvPr id="26630" name="组合 25"/>
            <p:cNvGrpSpPr/>
            <p:nvPr/>
          </p:nvGrpSpPr>
          <p:grpSpPr bwMode="auto"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27" name="对角圆角矩形 26"/>
              <p:cNvSpPr/>
              <p:nvPr/>
            </p:nvSpPr>
            <p:spPr>
              <a:xfrm>
                <a:off x="7304087" y="2360538"/>
                <a:ext cx="1002800" cy="611580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718" tIns="30858" rIns="61718" bIns="3085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25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26632" name="图片 27"/>
              <p:cNvPicPr>
                <a:picLocks noChangeAspect="1"/>
              </p:cNvPicPr>
              <p:nvPr/>
            </p:nvPicPr>
            <p:blipFill>
              <a:blip r:embed="rId3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7570796" y="2483388"/>
                <a:ext cx="468069" cy="365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914400" y="1084263"/>
            <a:ext cx="7062788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/>
              <a:t>（一）大脑的功能侧化 </a:t>
            </a:r>
          </a:p>
        </p:txBody>
      </p:sp>
    </p:spTree>
  </p:cSld>
  <p:clrMapOvr>
    <a:masterClrMapping/>
  </p:clrMapOvr>
  <p:transition advTm="5102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36625" y="1595438"/>
            <a:ext cx="7061200" cy="2155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355600" algn="just">
              <a:lnSpc>
                <a:spcPct val="150000"/>
              </a:lnSpc>
              <a:spcAft>
                <a:spcPts val="600"/>
              </a:spcAft>
            </a:pPr>
            <a:r>
              <a:rPr lang="zh-CN" altLang="en-US"/>
              <a:t>不同大脑部位的病变是产生不同病理的主要原因，从他们的研究发现开始形成了优势半球的概念，即具有语言功能的左侧半球为优势半球 。随着对两半球功能认识的水平和深度的提高，优势半球的概念逐渐被大脑半球功能侧化和功能分工的概念取代。现在认为，两侧大脑半球各有自己的优势功能（表</a:t>
            </a:r>
            <a:r>
              <a:rPr lang="en-US" altLang="zh-CN"/>
              <a:t>1-1</a:t>
            </a:r>
            <a:r>
              <a:rPr lang="zh-CN" altLang="en-US"/>
              <a:t>）。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915988" y="619125"/>
            <a:ext cx="706120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/>
              <a:t>一、语言交流的解剖与生理基础</a:t>
            </a: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122238" y="77788"/>
            <a:ext cx="8342312" cy="366712"/>
            <a:chOff x="162802" y="93745"/>
            <a:chExt cx="11122990" cy="541458"/>
          </a:xfrm>
        </p:grpSpPr>
        <p:sp>
          <p:nvSpPr>
            <p:cNvPr id="28677" name="文本框 24"/>
            <p:cNvSpPr txBox="1">
              <a:spLocks noChangeArrowheads="1"/>
            </p:cNvSpPr>
            <p:nvPr/>
          </p:nvSpPr>
          <p:spPr bwMode="auto">
            <a:xfrm>
              <a:off x="924796" y="93745"/>
              <a:ext cx="10360996" cy="5414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endParaRPr lang="zh-CN" altLang="en-US" b="1" dirty="0"/>
            </a:p>
          </p:txBody>
        </p:sp>
        <p:grpSp>
          <p:nvGrpSpPr>
            <p:cNvPr id="28678" name="组合 25"/>
            <p:cNvGrpSpPr/>
            <p:nvPr/>
          </p:nvGrpSpPr>
          <p:grpSpPr bwMode="auto"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27" name="对角圆角矩形 26"/>
              <p:cNvSpPr/>
              <p:nvPr/>
            </p:nvSpPr>
            <p:spPr>
              <a:xfrm>
                <a:off x="7304087" y="2360538"/>
                <a:ext cx="1002800" cy="611580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718" tIns="30858" rIns="61718" bIns="3085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25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28680" name="图片 27"/>
              <p:cNvPicPr>
                <a:picLocks noChangeAspect="1"/>
              </p:cNvPicPr>
              <p:nvPr/>
            </p:nvPicPr>
            <p:blipFill>
              <a:blip r:embed="rId3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7570796" y="2483388"/>
                <a:ext cx="468069" cy="365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914400" y="1084263"/>
            <a:ext cx="7062788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/>
              <a:t>（一）大脑的功能侧化 </a:t>
            </a:r>
          </a:p>
        </p:txBody>
      </p:sp>
    </p:spTree>
  </p:cSld>
  <p:clrMapOvr>
    <a:masterClrMapping/>
  </p:clrMapOvr>
  <p:transition advTm="5102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矩形 1"/>
          <p:cNvSpPr>
            <a:spLocks noChangeArrowheads="1"/>
          </p:cNvSpPr>
          <p:nvPr/>
        </p:nvSpPr>
        <p:spPr bwMode="auto">
          <a:xfrm flipV="1">
            <a:off x="865188" y="1522413"/>
            <a:ext cx="184150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rot="10800000">
            <a:spAutoFit/>
          </a:bodyPr>
          <a:lstStyle/>
          <a:p>
            <a:pPr indent="355600" algn="just">
              <a:lnSpc>
                <a:spcPct val="150000"/>
              </a:lnSpc>
              <a:spcAft>
                <a:spcPts val="600"/>
              </a:spcAft>
            </a:pPr>
            <a:endParaRPr lang="zh-CN" alt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915988" y="619125"/>
            <a:ext cx="706120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/>
              <a:t>一、语言交流的解剖与生理基础</a:t>
            </a: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122238" y="77788"/>
            <a:ext cx="8342312" cy="366712"/>
            <a:chOff x="162802" y="93745"/>
            <a:chExt cx="11122990" cy="541458"/>
          </a:xfrm>
        </p:grpSpPr>
        <p:sp>
          <p:nvSpPr>
            <p:cNvPr id="30755" name="文本框 24"/>
            <p:cNvSpPr txBox="1">
              <a:spLocks noChangeArrowheads="1"/>
            </p:cNvSpPr>
            <p:nvPr/>
          </p:nvSpPr>
          <p:spPr bwMode="auto">
            <a:xfrm>
              <a:off x="924796" y="93745"/>
              <a:ext cx="10360996" cy="5414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endParaRPr lang="zh-CN" altLang="en-US" b="1" dirty="0"/>
            </a:p>
          </p:txBody>
        </p:sp>
        <p:grpSp>
          <p:nvGrpSpPr>
            <p:cNvPr id="30756" name="组合 25"/>
            <p:cNvGrpSpPr/>
            <p:nvPr/>
          </p:nvGrpSpPr>
          <p:grpSpPr bwMode="auto"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27" name="对角圆角矩形 26"/>
              <p:cNvSpPr/>
              <p:nvPr/>
            </p:nvSpPr>
            <p:spPr>
              <a:xfrm>
                <a:off x="7304087" y="2360538"/>
                <a:ext cx="1002800" cy="611580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718" tIns="30858" rIns="61718" bIns="3085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25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30758" name="图片 27"/>
              <p:cNvPicPr>
                <a:picLocks noChangeAspect="1"/>
              </p:cNvPicPr>
              <p:nvPr/>
            </p:nvPicPr>
            <p:blipFill>
              <a:blip r:embed="rId3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7570796" y="2483388"/>
                <a:ext cx="468069" cy="365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30724" name="Rectangle 10"/>
          <p:cNvSpPr>
            <a:spLocks noChangeArrowheads="1"/>
          </p:cNvSpPr>
          <p:nvPr/>
        </p:nvSpPr>
        <p:spPr bwMode="auto">
          <a:xfrm>
            <a:off x="1811338" y="1609725"/>
            <a:ext cx="40576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algn="ctr"/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  <a:cs typeface="Calibri" panose="020F0502020204030204" pitchFamily="34" charset="0"/>
              </a:rPr>
              <a:t>表 </a:t>
            </a: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  <a:cs typeface="Calibri" panose="020F0502020204030204" pitchFamily="34" charset="0"/>
              </a:rPr>
              <a:t>1-1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  <a:cs typeface="Calibri" panose="020F0502020204030204" pitchFamily="34" charset="0"/>
              </a:rPr>
              <a:t>左右大脑的优势能力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  <a:cs typeface="Calibri" panose="020F0502020204030204" pitchFamily="34" charset="0"/>
            </a:endParaRPr>
          </a:p>
        </p:txBody>
      </p:sp>
      <p:graphicFrame>
        <p:nvGraphicFramePr>
          <p:cNvPr id="72830" name="Group 126"/>
          <p:cNvGraphicFramePr>
            <a:graphicFrameLocks noGrp="1"/>
          </p:cNvGraphicFramePr>
          <p:nvPr/>
        </p:nvGraphicFramePr>
        <p:xfrm>
          <a:off x="633413" y="2144713"/>
          <a:ext cx="7075487" cy="2513015"/>
        </p:xfrm>
        <a:graphic>
          <a:graphicData uri="http://schemas.openxmlformats.org/drawingml/2006/table">
            <a:tbl>
              <a:tblPr/>
              <a:tblGrid>
                <a:gridCol w="2359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7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9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Calibri" panose="020F0502020204030204" pitchFamily="34" charset="0"/>
                        </a:rPr>
                        <a:t>功能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Calibri" panose="020F0502020204030204" pitchFamily="34" charset="0"/>
                        </a:rPr>
                        <a:t>左半球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Calibri" panose="020F0502020204030204" pitchFamily="34" charset="0"/>
                        </a:rPr>
                        <a:t>右半球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Calibri" panose="020F0502020204030204" pitchFamily="34" charset="0"/>
                        </a:rPr>
                        <a:t>听觉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Calibri" panose="020F0502020204030204" pitchFamily="34" charset="0"/>
                        </a:rPr>
                        <a:t>语言、声音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Calibri" panose="020F0502020204030204" pitchFamily="34" charset="0"/>
                        </a:rPr>
                        <a:t>环境声音及音乐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Calibri" panose="020F0502020204030204" pitchFamily="34" charset="0"/>
                        </a:rPr>
                        <a:t>语言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Calibri" panose="020F0502020204030204" pitchFamily="34" charset="0"/>
                        </a:rPr>
                        <a:t>听说读写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Calibri" panose="020F0502020204030204" pitchFamily="34" charset="0"/>
                        </a:rPr>
                        <a:t>10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Calibri" panose="020F0502020204030204" pitchFamily="34" charset="0"/>
                        </a:rPr>
                        <a:t>岁前有发展语言潜能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Calibri" panose="020F0502020204030204" pitchFamily="34" charset="0"/>
                        </a:rPr>
                        <a:t>视觉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Calibri" panose="020F0502020204030204" pitchFamily="34" charset="0"/>
                        </a:rPr>
                        <a:t>字义及单词识别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Calibri" panose="020F0502020204030204" pitchFamily="34" charset="0"/>
                        </a:rPr>
                        <a:t>复杂图形及面部特征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Calibri" panose="020F0502020204030204" pitchFamily="34" charset="0"/>
                        </a:rPr>
                        <a:t>运动功能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Calibri" panose="020F0502020204030204" pitchFamily="34" charset="0"/>
                        </a:rPr>
                        <a:t>复杂随意运动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Calibri" panose="020F0502020204030204" pitchFamily="34" charset="0"/>
                        </a:rPr>
                        <a:t>运动模式的视空间组织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Calibri" panose="020F0502020204030204" pitchFamily="34" charset="0"/>
                        </a:rPr>
                        <a:t>计算能力和空间辨别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Calibri" panose="020F0502020204030204" pitchFamily="34" charset="0"/>
                        </a:rPr>
                        <a:t>数学能力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Calibri" panose="020F0502020204030204" pitchFamily="34" charset="0"/>
                        </a:rPr>
                        <a:t>几何学、方向感和想象力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5102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18" grpId="0"/>
    </p:bldLst>
  </p:timing>
</p:sld>
</file>

<file path=ppt/theme/theme1.xml><?xml version="1.0" encoding="utf-8"?>
<a:theme xmlns:a="http://schemas.openxmlformats.org/drawingml/2006/main" name="Office 主题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1602</Words>
  <Application>Microsoft Office PowerPoint</Application>
  <PresentationFormat>全屏显示(16:9)</PresentationFormat>
  <Paragraphs>142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7" baseType="lpstr">
      <vt:lpstr>Helvetica Light</vt:lpstr>
      <vt:lpstr>Lato Hairline</vt:lpstr>
      <vt:lpstr>Lato Light</vt:lpstr>
      <vt:lpstr>Lato Regular</vt:lpstr>
      <vt:lpstr>Open Sans</vt:lpstr>
      <vt:lpstr>方正大标宋简体</vt:lpstr>
      <vt:lpstr>黑体</vt:lpstr>
      <vt:lpstr>华文新魏</vt:lpstr>
      <vt:lpstr>华文中宋</vt:lpstr>
      <vt:lpstr>隶书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LX</cp:lastModifiedBy>
  <cp:revision>20</cp:revision>
  <dcterms:created xsi:type="dcterms:W3CDTF">2017-07-25T02:42:00Z</dcterms:created>
  <dcterms:modified xsi:type="dcterms:W3CDTF">2019-10-28T09:14:50Z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